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256" r:id="rId2"/>
    <p:sldId id="259" r:id="rId3"/>
    <p:sldId id="303" r:id="rId4"/>
    <p:sldId id="260" r:id="rId5"/>
    <p:sldId id="304" r:id="rId6"/>
    <p:sldId id="312" r:id="rId7"/>
    <p:sldId id="313" r:id="rId8"/>
    <p:sldId id="262" r:id="rId9"/>
    <p:sldId id="263" r:id="rId10"/>
    <p:sldId id="264" r:id="rId11"/>
    <p:sldId id="288" r:id="rId12"/>
    <p:sldId id="290" r:id="rId13"/>
    <p:sldId id="265" r:id="rId14"/>
    <p:sldId id="267" r:id="rId15"/>
    <p:sldId id="309" r:id="rId16"/>
    <p:sldId id="308" r:id="rId17"/>
    <p:sldId id="300" r:id="rId18"/>
    <p:sldId id="311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лия Колесникова" initials="Ю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948B8-A1BA-49BB-ADAA-568F7D02D347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8FF472A-734A-417C-8197-F4DBF232EB65}">
      <dgm:prSet phldrT="[Текст]"/>
      <dgm:spPr/>
      <dgm:t>
        <a:bodyPr/>
        <a:lstStyle/>
        <a:p>
          <a:r>
            <a:rPr lang="ru-RU" dirty="0" err="1" smtClean="0"/>
            <a:t>Бакалавриат</a:t>
          </a:r>
          <a:r>
            <a:rPr lang="ru-RU" dirty="0" smtClean="0"/>
            <a:t> (4 года)</a:t>
          </a:r>
          <a:endParaRPr lang="ru-RU" dirty="0"/>
        </a:p>
      </dgm:t>
    </dgm:pt>
    <dgm:pt modelId="{648CEF8B-1D35-4765-A230-2276BCA47A7C}" type="parTrans" cxnId="{0023C5D9-097C-47A1-BC36-3E1FAB3DC195}">
      <dgm:prSet/>
      <dgm:spPr/>
      <dgm:t>
        <a:bodyPr/>
        <a:lstStyle/>
        <a:p>
          <a:endParaRPr lang="ru-RU"/>
        </a:p>
      </dgm:t>
    </dgm:pt>
    <dgm:pt modelId="{6CAD3A75-F08B-4D59-AE1D-9FC18F0D3314}" type="sibTrans" cxnId="{0023C5D9-097C-47A1-BC36-3E1FAB3DC195}">
      <dgm:prSet/>
      <dgm:spPr/>
      <dgm:t>
        <a:bodyPr/>
        <a:lstStyle/>
        <a:p>
          <a:endParaRPr lang="ru-RU"/>
        </a:p>
      </dgm:t>
    </dgm:pt>
    <dgm:pt modelId="{D6576CFA-2CB0-49FE-9B4E-7551A30E1A38}">
      <dgm:prSet phldrT="[Текст]"/>
      <dgm:spPr/>
      <dgm:t>
        <a:bodyPr/>
        <a:lstStyle/>
        <a:p>
          <a:r>
            <a:rPr lang="ru-RU" dirty="0" smtClean="0"/>
            <a:t>Магистратура (2года)</a:t>
          </a:r>
          <a:endParaRPr lang="ru-RU" dirty="0"/>
        </a:p>
      </dgm:t>
    </dgm:pt>
    <dgm:pt modelId="{CC3D6220-7C88-48D6-B3AC-82B78CBC7610}" type="parTrans" cxnId="{726D5F32-2187-424E-AF52-76DC61F4507D}">
      <dgm:prSet/>
      <dgm:spPr/>
      <dgm:t>
        <a:bodyPr/>
        <a:lstStyle/>
        <a:p>
          <a:endParaRPr lang="ru-RU"/>
        </a:p>
      </dgm:t>
    </dgm:pt>
    <dgm:pt modelId="{1981309D-1236-45D6-A6FF-4AD9F4BAE3C4}" type="sibTrans" cxnId="{726D5F32-2187-424E-AF52-76DC61F4507D}">
      <dgm:prSet/>
      <dgm:spPr/>
      <dgm:t>
        <a:bodyPr/>
        <a:lstStyle/>
        <a:p>
          <a:endParaRPr lang="ru-RU"/>
        </a:p>
      </dgm:t>
    </dgm:pt>
    <dgm:pt modelId="{E4F8043A-F067-408F-B935-3040565AE743}">
      <dgm:prSet phldrT="[Текст]"/>
      <dgm:spPr/>
      <dgm:t>
        <a:bodyPr/>
        <a:lstStyle/>
        <a:p>
          <a:r>
            <a:rPr lang="ru-RU" dirty="0" smtClean="0"/>
            <a:t>Аспирантура (3 года)</a:t>
          </a:r>
          <a:endParaRPr lang="ru-RU" dirty="0"/>
        </a:p>
      </dgm:t>
    </dgm:pt>
    <dgm:pt modelId="{931258BB-9B10-4651-83E3-BD4BAF46D200}" type="parTrans" cxnId="{EA6CA845-E040-43E4-A49A-CC7AEBF416D5}">
      <dgm:prSet/>
      <dgm:spPr/>
      <dgm:t>
        <a:bodyPr/>
        <a:lstStyle/>
        <a:p>
          <a:endParaRPr lang="ru-RU"/>
        </a:p>
      </dgm:t>
    </dgm:pt>
    <dgm:pt modelId="{E0FF3D50-08B7-4C9D-913D-2957B38E1395}" type="sibTrans" cxnId="{EA6CA845-E040-43E4-A49A-CC7AEBF416D5}">
      <dgm:prSet/>
      <dgm:spPr/>
      <dgm:t>
        <a:bodyPr/>
        <a:lstStyle/>
        <a:p>
          <a:endParaRPr lang="ru-RU"/>
        </a:p>
      </dgm:t>
    </dgm:pt>
    <dgm:pt modelId="{C0A73DC2-5799-4D0A-9C3C-E5572688FAEE}" type="pres">
      <dgm:prSet presAssocID="{764948B8-A1BA-49BB-ADAA-568F7D02D3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691BD2-AE06-42F0-B438-D062B9821563}" type="pres">
      <dgm:prSet presAssocID="{68FF472A-734A-417C-8197-F4DBF232EB65}" presName="parentLin" presStyleCnt="0"/>
      <dgm:spPr/>
    </dgm:pt>
    <dgm:pt modelId="{BB0EEE8C-4998-4845-BDD2-EF0C4D68D84D}" type="pres">
      <dgm:prSet presAssocID="{68FF472A-734A-417C-8197-F4DBF232EB6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B7910EF-5819-4F80-ACFA-1D0CD099518A}" type="pres">
      <dgm:prSet presAssocID="{68FF472A-734A-417C-8197-F4DBF232EB6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2375EC-8C66-4055-B83B-61336CCD6D27}" type="pres">
      <dgm:prSet presAssocID="{68FF472A-734A-417C-8197-F4DBF232EB65}" presName="negativeSpace" presStyleCnt="0"/>
      <dgm:spPr/>
    </dgm:pt>
    <dgm:pt modelId="{4F6ADA3A-A23B-4413-8158-238908C5309B}" type="pres">
      <dgm:prSet presAssocID="{68FF472A-734A-417C-8197-F4DBF232EB65}" presName="childText" presStyleLbl="conFgAcc1" presStyleIdx="0" presStyleCnt="3">
        <dgm:presLayoutVars>
          <dgm:bulletEnabled val="1"/>
        </dgm:presLayoutVars>
      </dgm:prSet>
      <dgm:spPr/>
    </dgm:pt>
    <dgm:pt modelId="{BB540007-254C-46F8-9F76-D4214D175B41}" type="pres">
      <dgm:prSet presAssocID="{6CAD3A75-F08B-4D59-AE1D-9FC18F0D3314}" presName="spaceBetweenRectangles" presStyleCnt="0"/>
      <dgm:spPr/>
    </dgm:pt>
    <dgm:pt modelId="{FA435048-BF6B-4AE5-80D6-2F4A4A0A6ECF}" type="pres">
      <dgm:prSet presAssocID="{D6576CFA-2CB0-49FE-9B4E-7551A30E1A38}" presName="parentLin" presStyleCnt="0"/>
      <dgm:spPr/>
    </dgm:pt>
    <dgm:pt modelId="{C539599A-458C-46E8-B0CF-CAD2290614B5}" type="pres">
      <dgm:prSet presAssocID="{D6576CFA-2CB0-49FE-9B4E-7551A30E1A3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8B97B74-DC88-4A24-A4A7-E429DCDC5214}" type="pres">
      <dgm:prSet presAssocID="{D6576CFA-2CB0-49FE-9B4E-7551A30E1A3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A5A97-691B-45C8-835C-50408533B171}" type="pres">
      <dgm:prSet presAssocID="{D6576CFA-2CB0-49FE-9B4E-7551A30E1A38}" presName="negativeSpace" presStyleCnt="0"/>
      <dgm:spPr/>
    </dgm:pt>
    <dgm:pt modelId="{7F19A7D6-D3D7-4319-804E-6F2B2FD58BD8}" type="pres">
      <dgm:prSet presAssocID="{D6576CFA-2CB0-49FE-9B4E-7551A30E1A38}" presName="childText" presStyleLbl="conFgAcc1" presStyleIdx="1" presStyleCnt="3">
        <dgm:presLayoutVars>
          <dgm:bulletEnabled val="1"/>
        </dgm:presLayoutVars>
      </dgm:prSet>
      <dgm:spPr/>
    </dgm:pt>
    <dgm:pt modelId="{E14F4AE8-3319-433E-928A-31CC3000D289}" type="pres">
      <dgm:prSet presAssocID="{1981309D-1236-45D6-A6FF-4AD9F4BAE3C4}" presName="spaceBetweenRectangles" presStyleCnt="0"/>
      <dgm:spPr/>
    </dgm:pt>
    <dgm:pt modelId="{C690A811-875D-46A9-84C7-5B67C21220D7}" type="pres">
      <dgm:prSet presAssocID="{E4F8043A-F067-408F-B935-3040565AE743}" presName="parentLin" presStyleCnt="0"/>
      <dgm:spPr/>
    </dgm:pt>
    <dgm:pt modelId="{8D36377A-A722-47A6-B38A-5E016A096D42}" type="pres">
      <dgm:prSet presAssocID="{E4F8043A-F067-408F-B935-3040565AE74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8550650-463D-4EF7-8F8A-0B39B52B21E9}" type="pres">
      <dgm:prSet presAssocID="{E4F8043A-F067-408F-B935-3040565AE74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CA932-3DC7-41ED-B8E3-08822AF26546}" type="pres">
      <dgm:prSet presAssocID="{E4F8043A-F067-408F-B935-3040565AE743}" presName="negativeSpace" presStyleCnt="0"/>
      <dgm:spPr/>
    </dgm:pt>
    <dgm:pt modelId="{A8CD1804-7221-48EF-8E8A-A85D641230C9}" type="pres">
      <dgm:prSet presAssocID="{E4F8043A-F067-408F-B935-3040565AE74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9E041F6-194C-4A01-85B3-72A3BC5D5716}" type="presOf" srcId="{D6576CFA-2CB0-49FE-9B4E-7551A30E1A38}" destId="{38B97B74-DC88-4A24-A4A7-E429DCDC5214}" srcOrd="1" destOrd="0" presId="urn:microsoft.com/office/officeart/2005/8/layout/list1"/>
    <dgm:cxn modelId="{ADA41251-ADE3-4591-8791-D17191EACCD0}" type="presOf" srcId="{68FF472A-734A-417C-8197-F4DBF232EB65}" destId="{AB7910EF-5819-4F80-ACFA-1D0CD099518A}" srcOrd="1" destOrd="0" presId="urn:microsoft.com/office/officeart/2005/8/layout/list1"/>
    <dgm:cxn modelId="{0023C5D9-097C-47A1-BC36-3E1FAB3DC195}" srcId="{764948B8-A1BA-49BB-ADAA-568F7D02D347}" destId="{68FF472A-734A-417C-8197-F4DBF232EB65}" srcOrd="0" destOrd="0" parTransId="{648CEF8B-1D35-4765-A230-2276BCA47A7C}" sibTransId="{6CAD3A75-F08B-4D59-AE1D-9FC18F0D3314}"/>
    <dgm:cxn modelId="{0B2B7E58-615D-47A4-B179-040095B21E26}" type="presOf" srcId="{68FF472A-734A-417C-8197-F4DBF232EB65}" destId="{BB0EEE8C-4998-4845-BDD2-EF0C4D68D84D}" srcOrd="0" destOrd="0" presId="urn:microsoft.com/office/officeart/2005/8/layout/list1"/>
    <dgm:cxn modelId="{EA6CA845-E040-43E4-A49A-CC7AEBF416D5}" srcId="{764948B8-A1BA-49BB-ADAA-568F7D02D347}" destId="{E4F8043A-F067-408F-B935-3040565AE743}" srcOrd="2" destOrd="0" parTransId="{931258BB-9B10-4651-83E3-BD4BAF46D200}" sibTransId="{E0FF3D50-08B7-4C9D-913D-2957B38E1395}"/>
    <dgm:cxn modelId="{7FF7F66F-A3A7-4C40-AF36-B393C942A8FE}" type="presOf" srcId="{D6576CFA-2CB0-49FE-9B4E-7551A30E1A38}" destId="{C539599A-458C-46E8-B0CF-CAD2290614B5}" srcOrd="0" destOrd="0" presId="urn:microsoft.com/office/officeart/2005/8/layout/list1"/>
    <dgm:cxn modelId="{726D5F32-2187-424E-AF52-76DC61F4507D}" srcId="{764948B8-A1BA-49BB-ADAA-568F7D02D347}" destId="{D6576CFA-2CB0-49FE-9B4E-7551A30E1A38}" srcOrd="1" destOrd="0" parTransId="{CC3D6220-7C88-48D6-B3AC-82B78CBC7610}" sibTransId="{1981309D-1236-45D6-A6FF-4AD9F4BAE3C4}"/>
    <dgm:cxn modelId="{05BCD5DC-AD89-4172-9CC9-7D6FFE42DED8}" type="presOf" srcId="{E4F8043A-F067-408F-B935-3040565AE743}" destId="{98550650-463D-4EF7-8F8A-0B39B52B21E9}" srcOrd="1" destOrd="0" presId="urn:microsoft.com/office/officeart/2005/8/layout/list1"/>
    <dgm:cxn modelId="{8839AB4D-3640-44B1-95E9-7DBDF19E3C9D}" type="presOf" srcId="{764948B8-A1BA-49BB-ADAA-568F7D02D347}" destId="{C0A73DC2-5799-4D0A-9C3C-E5572688FAEE}" srcOrd="0" destOrd="0" presId="urn:microsoft.com/office/officeart/2005/8/layout/list1"/>
    <dgm:cxn modelId="{0E2237AB-EBAC-4A62-A937-0144A48D42E3}" type="presOf" srcId="{E4F8043A-F067-408F-B935-3040565AE743}" destId="{8D36377A-A722-47A6-B38A-5E016A096D42}" srcOrd="0" destOrd="0" presId="urn:microsoft.com/office/officeart/2005/8/layout/list1"/>
    <dgm:cxn modelId="{FC143AA6-F5D4-4D20-9DD9-5A5248553138}" type="presParOf" srcId="{C0A73DC2-5799-4D0A-9C3C-E5572688FAEE}" destId="{1E691BD2-AE06-42F0-B438-D062B9821563}" srcOrd="0" destOrd="0" presId="urn:microsoft.com/office/officeart/2005/8/layout/list1"/>
    <dgm:cxn modelId="{E37DDE57-349C-49CA-9C14-D89617EFBF77}" type="presParOf" srcId="{1E691BD2-AE06-42F0-B438-D062B9821563}" destId="{BB0EEE8C-4998-4845-BDD2-EF0C4D68D84D}" srcOrd="0" destOrd="0" presId="urn:microsoft.com/office/officeart/2005/8/layout/list1"/>
    <dgm:cxn modelId="{31EBDC35-CA5A-4B7A-BAEF-2DA1CB45C1B3}" type="presParOf" srcId="{1E691BD2-AE06-42F0-B438-D062B9821563}" destId="{AB7910EF-5819-4F80-ACFA-1D0CD099518A}" srcOrd="1" destOrd="0" presId="urn:microsoft.com/office/officeart/2005/8/layout/list1"/>
    <dgm:cxn modelId="{5CB15C5A-B8EB-4CB7-BC5F-C80544B2C72E}" type="presParOf" srcId="{C0A73DC2-5799-4D0A-9C3C-E5572688FAEE}" destId="{262375EC-8C66-4055-B83B-61336CCD6D27}" srcOrd="1" destOrd="0" presId="urn:microsoft.com/office/officeart/2005/8/layout/list1"/>
    <dgm:cxn modelId="{E3B81786-B81F-4C08-B2D3-38C864A7ED4B}" type="presParOf" srcId="{C0A73DC2-5799-4D0A-9C3C-E5572688FAEE}" destId="{4F6ADA3A-A23B-4413-8158-238908C5309B}" srcOrd="2" destOrd="0" presId="urn:microsoft.com/office/officeart/2005/8/layout/list1"/>
    <dgm:cxn modelId="{E3F02157-EA33-49B7-AE49-0C9063ECD0A8}" type="presParOf" srcId="{C0A73DC2-5799-4D0A-9C3C-E5572688FAEE}" destId="{BB540007-254C-46F8-9F76-D4214D175B41}" srcOrd="3" destOrd="0" presId="urn:microsoft.com/office/officeart/2005/8/layout/list1"/>
    <dgm:cxn modelId="{1DC872F7-E4BB-46A2-9315-3E1DD8FD04E6}" type="presParOf" srcId="{C0A73DC2-5799-4D0A-9C3C-E5572688FAEE}" destId="{FA435048-BF6B-4AE5-80D6-2F4A4A0A6ECF}" srcOrd="4" destOrd="0" presId="urn:microsoft.com/office/officeart/2005/8/layout/list1"/>
    <dgm:cxn modelId="{050E3C1A-440F-4665-88D1-8ED038FEF8E6}" type="presParOf" srcId="{FA435048-BF6B-4AE5-80D6-2F4A4A0A6ECF}" destId="{C539599A-458C-46E8-B0CF-CAD2290614B5}" srcOrd="0" destOrd="0" presId="urn:microsoft.com/office/officeart/2005/8/layout/list1"/>
    <dgm:cxn modelId="{C0BCFA17-72FE-47D2-AFC6-308C6D7F5129}" type="presParOf" srcId="{FA435048-BF6B-4AE5-80D6-2F4A4A0A6ECF}" destId="{38B97B74-DC88-4A24-A4A7-E429DCDC5214}" srcOrd="1" destOrd="0" presId="urn:microsoft.com/office/officeart/2005/8/layout/list1"/>
    <dgm:cxn modelId="{D1F54276-9770-4A1D-B37A-B65ACF83B036}" type="presParOf" srcId="{C0A73DC2-5799-4D0A-9C3C-E5572688FAEE}" destId="{22AA5A97-691B-45C8-835C-50408533B171}" srcOrd="5" destOrd="0" presId="urn:microsoft.com/office/officeart/2005/8/layout/list1"/>
    <dgm:cxn modelId="{ED9FA8B6-B695-4D19-B207-3C1B05EDF995}" type="presParOf" srcId="{C0A73DC2-5799-4D0A-9C3C-E5572688FAEE}" destId="{7F19A7D6-D3D7-4319-804E-6F2B2FD58BD8}" srcOrd="6" destOrd="0" presId="urn:microsoft.com/office/officeart/2005/8/layout/list1"/>
    <dgm:cxn modelId="{C1291BBA-B8B1-450B-954D-880F455BF7E9}" type="presParOf" srcId="{C0A73DC2-5799-4D0A-9C3C-E5572688FAEE}" destId="{E14F4AE8-3319-433E-928A-31CC3000D289}" srcOrd="7" destOrd="0" presId="urn:microsoft.com/office/officeart/2005/8/layout/list1"/>
    <dgm:cxn modelId="{B11824B2-735C-476E-B3FD-32F36A9B0C4D}" type="presParOf" srcId="{C0A73DC2-5799-4D0A-9C3C-E5572688FAEE}" destId="{C690A811-875D-46A9-84C7-5B67C21220D7}" srcOrd="8" destOrd="0" presId="urn:microsoft.com/office/officeart/2005/8/layout/list1"/>
    <dgm:cxn modelId="{973FF7A9-C42E-4A97-B94C-1208E9D88CC8}" type="presParOf" srcId="{C690A811-875D-46A9-84C7-5B67C21220D7}" destId="{8D36377A-A722-47A6-B38A-5E016A096D42}" srcOrd="0" destOrd="0" presId="urn:microsoft.com/office/officeart/2005/8/layout/list1"/>
    <dgm:cxn modelId="{CAAE7FAA-B26E-406B-80A9-847A95D537CA}" type="presParOf" srcId="{C690A811-875D-46A9-84C7-5B67C21220D7}" destId="{98550650-463D-4EF7-8F8A-0B39B52B21E9}" srcOrd="1" destOrd="0" presId="urn:microsoft.com/office/officeart/2005/8/layout/list1"/>
    <dgm:cxn modelId="{B67FD8B5-E73B-49AD-926D-2C568D0BDBE3}" type="presParOf" srcId="{C0A73DC2-5799-4D0A-9C3C-E5572688FAEE}" destId="{B57CA932-3DC7-41ED-B8E3-08822AF26546}" srcOrd="9" destOrd="0" presId="urn:microsoft.com/office/officeart/2005/8/layout/list1"/>
    <dgm:cxn modelId="{B1906467-BA7C-4A01-9F87-E90B887B55D8}" type="presParOf" srcId="{C0A73DC2-5799-4D0A-9C3C-E5572688FAEE}" destId="{A8CD1804-7221-48EF-8E8A-A85D641230C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C5FCBB-6AA3-426D-8386-C07E744331C3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ru-RU"/>
        </a:p>
      </dgm:t>
    </dgm:pt>
    <dgm:pt modelId="{45BA1411-FE03-421E-A913-EB7CA878D956}">
      <dgm:prSet custT="1"/>
      <dgm:spPr/>
      <dgm:t>
        <a:bodyPr/>
        <a:lstStyle/>
        <a:p>
          <a:pPr rtl="0"/>
          <a:r>
            <a:rPr lang="ru-RU" sz="2100" dirty="0" smtClean="0"/>
            <a:t>Вы можете подать в КФУ заявления </a:t>
          </a:r>
          <a:r>
            <a:rPr lang="ru-RU" sz="2100" b="1" dirty="0" smtClean="0"/>
            <a:t>на </a:t>
          </a:r>
          <a:r>
            <a:rPr lang="ru-RU" sz="2400" b="1" dirty="0" smtClean="0"/>
            <a:t>три направления </a:t>
          </a:r>
          <a:r>
            <a:rPr lang="ru-RU" sz="2100" b="1" dirty="0" smtClean="0"/>
            <a:t>подготовки</a:t>
          </a:r>
          <a:r>
            <a:rPr lang="ru-RU" sz="2100" dirty="0" smtClean="0"/>
            <a:t>, </a:t>
          </a:r>
          <a:endParaRPr lang="ru-RU" sz="2100" dirty="0"/>
        </a:p>
      </dgm:t>
    </dgm:pt>
    <dgm:pt modelId="{227D5CD4-985F-4F93-B1E5-E437707A241C}" type="parTrans" cxnId="{8B432023-3799-4ED6-936B-DBF8345B9A1A}">
      <dgm:prSet/>
      <dgm:spPr/>
      <dgm:t>
        <a:bodyPr/>
        <a:lstStyle/>
        <a:p>
          <a:endParaRPr lang="ru-RU"/>
        </a:p>
      </dgm:t>
    </dgm:pt>
    <dgm:pt modelId="{AB2545A8-0E25-435D-A813-63DC5CC6214B}" type="sibTrans" cxnId="{8B432023-3799-4ED6-936B-DBF8345B9A1A}">
      <dgm:prSet/>
      <dgm:spPr/>
      <dgm:t>
        <a:bodyPr/>
        <a:lstStyle/>
        <a:p>
          <a:endParaRPr lang="ru-RU"/>
        </a:p>
      </dgm:t>
    </dgm:pt>
    <dgm:pt modelId="{EEE4AEBC-3B96-45CA-AD1E-38E4FD15C0D1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но при этом на все формы обучения, которые представлены на данном направлении </a:t>
          </a:r>
          <a:r>
            <a:rPr lang="ru-RU" b="1" dirty="0" smtClean="0">
              <a:solidFill>
                <a:schemeClr val="tx1"/>
              </a:solidFill>
            </a:rPr>
            <a:t>(бюджет, платное, очное, вечернее, заочное). </a:t>
          </a:r>
          <a:endParaRPr lang="ru-RU" b="1" dirty="0">
            <a:solidFill>
              <a:schemeClr val="tx1"/>
            </a:solidFill>
          </a:endParaRPr>
        </a:p>
      </dgm:t>
    </dgm:pt>
    <dgm:pt modelId="{DAC8CF97-623A-4796-A4AD-5071737E0CF8}" type="parTrans" cxnId="{F1350C37-6C07-49EB-A78C-6C1522D9C04D}">
      <dgm:prSet/>
      <dgm:spPr/>
      <dgm:t>
        <a:bodyPr/>
        <a:lstStyle/>
        <a:p>
          <a:endParaRPr lang="ru-RU"/>
        </a:p>
      </dgm:t>
    </dgm:pt>
    <dgm:pt modelId="{C610D3BF-A2B9-4159-9DB6-BB142BD597BB}" type="sibTrans" cxnId="{F1350C37-6C07-49EB-A78C-6C1522D9C04D}">
      <dgm:prSet/>
      <dgm:spPr/>
      <dgm:t>
        <a:bodyPr/>
        <a:lstStyle/>
        <a:p>
          <a:endParaRPr lang="ru-RU"/>
        </a:p>
      </dgm:t>
    </dgm:pt>
    <dgm:pt modelId="{CD57C6EC-5947-4F45-9FBB-442577708AA5}">
      <dgm:prSet/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Приемная комиссия настоятельно рекомендует </a:t>
          </a:r>
          <a:r>
            <a:rPr lang="ru-RU" b="1" dirty="0" smtClean="0">
              <a:solidFill>
                <a:schemeClr val="tx1"/>
              </a:solidFill>
            </a:rPr>
            <a:t>подавать заявления одновременно и на бюджет, и на контракт</a:t>
          </a:r>
          <a:r>
            <a:rPr lang="ru-RU" b="1" dirty="0" smtClean="0"/>
            <a:t>.</a:t>
          </a:r>
          <a:endParaRPr lang="ru-RU" b="1" dirty="0"/>
        </a:p>
      </dgm:t>
    </dgm:pt>
    <dgm:pt modelId="{3DF5ACF6-D39A-43C4-9089-25489DC96525}" type="parTrans" cxnId="{9B2D0135-FA76-47A4-B128-99D6DDB98A84}">
      <dgm:prSet/>
      <dgm:spPr/>
      <dgm:t>
        <a:bodyPr/>
        <a:lstStyle/>
        <a:p>
          <a:endParaRPr lang="ru-RU"/>
        </a:p>
      </dgm:t>
    </dgm:pt>
    <dgm:pt modelId="{048D7A97-69F2-4154-A902-485029326F1B}" type="sibTrans" cxnId="{9B2D0135-FA76-47A4-B128-99D6DDB98A84}">
      <dgm:prSet/>
      <dgm:spPr/>
      <dgm:t>
        <a:bodyPr/>
        <a:lstStyle/>
        <a:p>
          <a:endParaRPr lang="ru-RU"/>
        </a:p>
      </dgm:t>
    </dgm:pt>
    <dgm:pt modelId="{A08CB7CC-37F3-4CB9-A587-37CDD023B244}" type="pres">
      <dgm:prSet presAssocID="{8BC5FCBB-6AA3-426D-8386-C07E744331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3EF84F-4A6C-4639-949E-8338D09D9E88}" type="pres">
      <dgm:prSet presAssocID="{45BA1411-FE03-421E-A913-EB7CA878D95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D5A95-4277-4F16-B7A6-0D34342D0141}" type="pres">
      <dgm:prSet presAssocID="{AB2545A8-0E25-435D-A813-63DC5CC6214B}" presName="spacer" presStyleCnt="0"/>
      <dgm:spPr/>
    </dgm:pt>
    <dgm:pt modelId="{4D17E935-CCD6-45C7-938B-57B8CB027CF3}" type="pres">
      <dgm:prSet presAssocID="{EEE4AEBC-3B96-45CA-AD1E-38E4FD15C0D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87D50-A697-49EA-93DA-3C7FF8989598}" type="pres">
      <dgm:prSet presAssocID="{C610D3BF-A2B9-4159-9DB6-BB142BD597BB}" presName="spacer" presStyleCnt="0"/>
      <dgm:spPr/>
    </dgm:pt>
    <dgm:pt modelId="{F66EAC82-89BB-4408-AE98-9718F2176DEE}" type="pres">
      <dgm:prSet presAssocID="{CD57C6EC-5947-4F45-9FBB-442577708AA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64A05B-BB79-41E0-A266-2782D2CF7D95}" type="presOf" srcId="{8BC5FCBB-6AA3-426D-8386-C07E744331C3}" destId="{A08CB7CC-37F3-4CB9-A587-37CDD023B244}" srcOrd="0" destOrd="0" presId="urn:microsoft.com/office/officeart/2005/8/layout/vList2"/>
    <dgm:cxn modelId="{E71BBFBF-4B8C-444F-8824-1F1643D12640}" type="presOf" srcId="{CD57C6EC-5947-4F45-9FBB-442577708AA5}" destId="{F66EAC82-89BB-4408-AE98-9718F2176DEE}" srcOrd="0" destOrd="0" presId="urn:microsoft.com/office/officeart/2005/8/layout/vList2"/>
    <dgm:cxn modelId="{9D2B6B0A-1821-428E-91D3-169A0C8D048C}" type="presOf" srcId="{45BA1411-FE03-421E-A913-EB7CA878D956}" destId="{093EF84F-4A6C-4639-949E-8338D09D9E88}" srcOrd="0" destOrd="0" presId="urn:microsoft.com/office/officeart/2005/8/layout/vList2"/>
    <dgm:cxn modelId="{8B432023-3799-4ED6-936B-DBF8345B9A1A}" srcId="{8BC5FCBB-6AA3-426D-8386-C07E744331C3}" destId="{45BA1411-FE03-421E-A913-EB7CA878D956}" srcOrd="0" destOrd="0" parTransId="{227D5CD4-985F-4F93-B1E5-E437707A241C}" sibTransId="{AB2545A8-0E25-435D-A813-63DC5CC6214B}"/>
    <dgm:cxn modelId="{9B2D0135-FA76-47A4-B128-99D6DDB98A84}" srcId="{8BC5FCBB-6AA3-426D-8386-C07E744331C3}" destId="{CD57C6EC-5947-4F45-9FBB-442577708AA5}" srcOrd="2" destOrd="0" parTransId="{3DF5ACF6-D39A-43C4-9089-25489DC96525}" sibTransId="{048D7A97-69F2-4154-A902-485029326F1B}"/>
    <dgm:cxn modelId="{F1350C37-6C07-49EB-A78C-6C1522D9C04D}" srcId="{8BC5FCBB-6AA3-426D-8386-C07E744331C3}" destId="{EEE4AEBC-3B96-45CA-AD1E-38E4FD15C0D1}" srcOrd="1" destOrd="0" parTransId="{DAC8CF97-623A-4796-A4AD-5071737E0CF8}" sibTransId="{C610D3BF-A2B9-4159-9DB6-BB142BD597BB}"/>
    <dgm:cxn modelId="{46A5424D-4397-4E69-AB16-2B162B06BDBC}" type="presOf" srcId="{EEE4AEBC-3B96-45CA-AD1E-38E4FD15C0D1}" destId="{4D17E935-CCD6-45C7-938B-57B8CB027CF3}" srcOrd="0" destOrd="0" presId="urn:microsoft.com/office/officeart/2005/8/layout/vList2"/>
    <dgm:cxn modelId="{C76DFF68-94F5-4BA2-966D-FB4D4C3017AF}" type="presParOf" srcId="{A08CB7CC-37F3-4CB9-A587-37CDD023B244}" destId="{093EF84F-4A6C-4639-949E-8338D09D9E88}" srcOrd="0" destOrd="0" presId="urn:microsoft.com/office/officeart/2005/8/layout/vList2"/>
    <dgm:cxn modelId="{869AE7B8-11E6-45EB-9FDE-B680B1B57AD8}" type="presParOf" srcId="{A08CB7CC-37F3-4CB9-A587-37CDD023B244}" destId="{962D5A95-4277-4F16-B7A6-0D34342D0141}" srcOrd="1" destOrd="0" presId="urn:microsoft.com/office/officeart/2005/8/layout/vList2"/>
    <dgm:cxn modelId="{AA01CAE1-492E-42B0-93F4-0DA000F461B7}" type="presParOf" srcId="{A08CB7CC-37F3-4CB9-A587-37CDD023B244}" destId="{4D17E935-CCD6-45C7-938B-57B8CB027CF3}" srcOrd="2" destOrd="0" presId="urn:microsoft.com/office/officeart/2005/8/layout/vList2"/>
    <dgm:cxn modelId="{1186B1C1-2AF8-4506-BD5E-F1B27507DA30}" type="presParOf" srcId="{A08CB7CC-37F3-4CB9-A587-37CDD023B244}" destId="{66487D50-A697-49EA-93DA-3C7FF8989598}" srcOrd="3" destOrd="0" presId="urn:microsoft.com/office/officeart/2005/8/layout/vList2"/>
    <dgm:cxn modelId="{5D90123A-D529-45C4-9D13-17F43B9F9C48}" type="presParOf" srcId="{A08CB7CC-37F3-4CB9-A587-37CDD023B244}" destId="{F66EAC82-89BB-4408-AE98-9718F2176D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D3681D-9103-4E6F-B593-8B4CD679CB2E}" type="doc">
      <dgm:prSet loTypeId="urn:microsoft.com/office/officeart/2005/8/layout/process1" loCatId="process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AA599696-02B9-4955-A141-039311FBCED4}">
      <dgm:prSet phldrT="[Текст]" custT="1"/>
      <dgm:spPr/>
      <dgm:t>
        <a:bodyPr/>
        <a:lstStyle/>
        <a:p>
          <a:r>
            <a:rPr lang="en-US" sz="2000" dirty="0" smtClean="0"/>
            <a:t>http</a:t>
          </a:r>
          <a:r>
            <a:rPr lang="ru-RU" sz="2000" dirty="0" smtClean="0"/>
            <a:t>://</a:t>
          </a:r>
          <a:r>
            <a:rPr lang="en-US" sz="2000" dirty="0" smtClean="0"/>
            <a:t>abiturient.kpfu.ru</a:t>
          </a:r>
          <a:r>
            <a:rPr lang="en-US" sz="1800" dirty="0" smtClean="0"/>
            <a:t>/</a:t>
          </a:r>
          <a:endParaRPr lang="ru-RU" sz="1800" dirty="0"/>
        </a:p>
      </dgm:t>
    </dgm:pt>
    <dgm:pt modelId="{2A85E865-FCB2-4DEC-86F5-611E72DCE645}" type="parTrans" cxnId="{9D86E925-202A-4C90-9210-9BC32E03F9EB}">
      <dgm:prSet/>
      <dgm:spPr/>
      <dgm:t>
        <a:bodyPr/>
        <a:lstStyle/>
        <a:p>
          <a:endParaRPr lang="ru-RU"/>
        </a:p>
      </dgm:t>
    </dgm:pt>
    <dgm:pt modelId="{AB7AF116-05D4-41E7-9225-041676A0EEE8}" type="sibTrans" cxnId="{9D86E925-202A-4C90-9210-9BC32E03F9EB}">
      <dgm:prSet/>
      <dgm:spPr/>
      <dgm:t>
        <a:bodyPr/>
        <a:lstStyle/>
        <a:p>
          <a:endParaRPr lang="ru-RU"/>
        </a:p>
      </dgm:t>
    </dgm:pt>
    <dgm:pt modelId="{D88AE2A2-F85A-4C1D-9987-EFF61E501598}">
      <dgm:prSet phldrT="[Текст]"/>
      <dgm:spPr/>
      <dgm:t>
        <a:bodyPr/>
        <a:lstStyle/>
        <a:p>
          <a:r>
            <a:rPr lang="ru-RU" dirty="0" smtClean="0"/>
            <a:t>Регистрация</a:t>
          </a:r>
          <a:endParaRPr lang="ru-RU" dirty="0"/>
        </a:p>
      </dgm:t>
    </dgm:pt>
    <dgm:pt modelId="{1B93319E-8E0B-43A1-87A1-D63C220DB2F2}" type="parTrans" cxnId="{EB421807-AEE5-44A0-87EC-E87007247064}">
      <dgm:prSet/>
      <dgm:spPr/>
      <dgm:t>
        <a:bodyPr/>
        <a:lstStyle/>
        <a:p>
          <a:endParaRPr lang="ru-RU"/>
        </a:p>
      </dgm:t>
    </dgm:pt>
    <dgm:pt modelId="{E0DC1873-BD37-4CC2-8F21-ADD4DC183AFC}" type="sibTrans" cxnId="{EB421807-AEE5-44A0-87EC-E87007247064}">
      <dgm:prSet/>
      <dgm:spPr/>
      <dgm:t>
        <a:bodyPr/>
        <a:lstStyle/>
        <a:p>
          <a:endParaRPr lang="ru-RU"/>
        </a:p>
      </dgm:t>
    </dgm:pt>
    <dgm:pt modelId="{FA4F9D20-14AF-46E1-8C48-41AD5E063888}">
      <dgm:prSet phldrT="[Текст]"/>
      <dgm:spPr/>
      <dgm:t>
        <a:bodyPr/>
        <a:lstStyle/>
        <a:p>
          <a:r>
            <a:rPr lang="ru-RU" dirty="0" smtClean="0"/>
            <a:t>Подача заявления</a:t>
          </a:r>
          <a:endParaRPr lang="ru-RU" dirty="0"/>
        </a:p>
      </dgm:t>
    </dgm:pt>
    <dgm:pt modelId="{ACD7B749-2E8F-4147-88FF-A2BFB8B8DCE8}" type="parTrans" cxnId="{6F3221EC-37AB-4D11-BCF6-5BCA54B37FFA}">
      <dgm:prSet/>
      <dgm:spPr/>
      <dgm:t>
        <a:bodyPr/>
        <a:lstStyle/>
        <a:p>
          <a:endParaRPr lang="ru-RU"/>
        </a:p>
      </dgm:t>
    </dgm:pt>
    <dgm:pt modelId="{979F789B-511E-4929-82DC-542F95454364}" type="sibTrans" cxnId="{6F3221EC-37AB-4D11-BCF6-5BCA54B37FFA}">
      <dgm:prSet/>
      <dgm:spPr/>
      <dgm:t>
        <a:bodyPr/>
        <a:lstStyle/>
        <a:p>
          <a:endParaRPr lang="ru-RU"/>
        </a:p>
      </dgm:t>
    </dgm:pt>
    <dgm:pt modelId="{F79F894F-F4D2-4340-AFA6-708C1A49BB40}">
      <dgm:prSet phldrT="[Текст]"/>
      <dgm:spPr/>
      <dgm:t>
        <a:bodyPr/>
        <a:lstStyle/>
        <a:p>
          <a:r>
            <a:rPr lang="ru-RU" dirty="0" smtClean="0"/>
            <a:t>Заполнение анкеты</a:t>
          </a:r>
          <a:endParaRPr lang="ru-RU" dirty="0"/>
        </a:p>
      </dgm:t>
    </dgm:pt>
    <dgm:pt modelId="{112D4242-68BC-4120-8B50-14ACF4B099DC}" type="parTrans" cxnId="{B3DB82F8-C08B-4DF0-93A5-44B0FE3E184C}">
      <dgm:prSet/>
      <dgm:spPr/>
      <dgm:t>
        <a:bodyPr/>
        <a:lstStyle/>
        <a:p>
          <a:endParaRPr lang="ru-RU"/>
        </a:p>
      </dgm:t>
    </dgm:pt>
    <dgm:pt modelId="{18160E7B-CA84-48E7-96E9-2A5C5DE40618}" type="sibTrans" cxnId="{B3DB82F8-C08B-4DF0-93A5-44B0FE3E184C}">
      <dgm:prSet/>
      <dgm:spPr/>
      <dgm:t>
        <a:bodyPr/>
        <a:lstStyle/>
        <a:p>
          <a:endParaRPr lang="ru-RU"/>
        </a:p>
      </dgm:t>
    </dgm:pt>
    <dgm:pt modelId="{22A9119E-C155-4A76-98BC-6DA035C20C2B}" type="pres">
      <dgm:prSet presAssocID="{9ED3681D-9103-4E6F-B593-8B4CD679CB2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E073AC-EC8F-4B85-A728-E9B866A4BA08}" type="pres">
      <dgm:prSet presAssocID="{AA599696-02B9-4955-A141-039311FBCED4}" presName="node" presStyleLbl="node1" presStyleIdx="0" presStyleCnt="4" custScaleX="153411" custScaleY="1736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43FD0-E3FE-4B23-87DE-E1FD6577D27A}" type="pres">
      <dgm:prSet presAssocID="{AB7AF116-05D4-41E7-9225-041676A0EEE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F8E3F12-0C24-4775-9956-A69BCFCE4ACE}" type="pres">
      <dgm:prSet presAssocID="{AB7AF116-05D4-41E7-9225-041676A0EEE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52F9CF8-B913-4645-931F-2D8BEC970F32}" type="pres">
      <dgm:prSet presAssocID="{D88AE2A2-F85A-4C1D-9987-EFF61E50159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6934D-4F03-4655-9A91-CB01C0DD967D}" type="pres">
      <dgm:prSet presAssocID="{E0DC1873-BD37-4CC2-8F21-ADD4DC183AFC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8C04D58-4308-441C-88D2-AE7DFED45F1F}" type="pres">
      <dgm:prSet presAssocID="{E0DC1873-BD37-4CC2-8F21-ADD4DC183AFC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D53901-2259-4C6C-99E7-F8BF5ABFEC5B}" type="pres">
      <dgm:prSet presAssocID="{FA4F9D20-14AF-46E1-8C48-41AD5E0638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5C1C6-722C-4A92-B5CC-EA2F89A14729}" type="pres">
      <dgm:prSet presAssocID="{979F789B-511E-4929-82DC-542F95454364}" presName="sibTrans" presStyleLbl="sibTrans2D1" presStyleIdx="2" presStyleCnt="3"/>
      <dgm:spPr/>
      <dgm:t>
        <a:bodyPr/>
        <a:lstStyle/>
        <a:p>
          <a:endParaRPr lang="ru-RU"/>
        </a:p>
      </dgm:t>
    </dgm:pt>
    <dgm:pt modelId="{77C7F702-EF2E-441B-A745-70282A0A8B6C}" type="pres">
      <dgm:prSet presAssocID="{979F789B-511E-4929-82DC-542F95454364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09B5C12-981D-4FEC-8D2C-B3EE7B688136}" type="pres">
      <dgm:prSet presAssocID="{F79F894F-F4D2-4340-AFA6-708C1A49BB4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822710-C13E-4A1D-8954-79238D267A87}" type="presOf" srcId="{AA599696-02B9-4955-A141-039311FBCED4}" destId="{34E073AC-EC8F-4B85-A728-E9B866A4BA08}" srcOrd="0" destOrd="0" presId="urn:microsoft.com/office/officeart/2005/8/layout/process1"/>
    <dgm:cxn modelId="{3620A958-F4ED-4BA5-9244-68B2747BA484}" type="presOf" srcId="{979F789B-511E-4929-82DC-542F95454364}" destId="{AF35C1C6-722C-4A92-B5CC-EA2F89A14729}" srcOrd="0" destOrd="0" presId="urn:microsoft.com/office/officeart/2005/8/layout/process1"/>
    <dgm:cxn modelId="{C93DF913-4DE0-4268-803C-11017EAA1933}" type="presOf" srcId="{E0DC1873-BD37-4CC2-8F21-ADD4DC183AFC}" destId="{6DA6934D-4F03-4655-9A91-CB01C0DD967D}" srcOrd="0" destOrd="0" presId="urn:microsoft.com/office/officeart/2005/8/layout/process1"/>
    <dgm:cxn modelId="{9708FBB3-4193-4712-8185-198718673F4F}" type="presOf" srcId="{D88AE2A2-F85A-4C1D-9987-EFF61E501598}" destId="{052F9CF8-B913-4645-931F-2D8BEC970F32}" srcOrd="0" destOrd="0" presId="urn:microsoft.com/office/officeart/2005/8/layout/process1"/>
    <dgm:cxn modelId="{9D86E925-202A-4C90-9210-9BC32E03F9EB}" srcId="{9ED3681D-9103-4E6F-B593-8B4CD679CB2E}" destId="{AA599696-02B9-4955-A141-039311FBCED4}" srcOrd="0" destOrd="0" parTransId="{2A85E865-FCB2-4DEC-86F5-611E72DCE645}" sibTransId="{AB7AF116-05D4-41E7-9225-041676A0EEE8}"/>
    <dgm:cxn modelId="{47ACF1CD-D568-4189-BC0F-E2C66423A53D}" type="presOf" srcId="{9ED3681D-9103-4E6F-B593-8B4CD679CB2E}" destId="{22A9119E-C155-4A76-98BC-6DA035C20C2B}" srcOrd="0" destOrd="0" presId="urn:microsoft.com/office/officeart/2005/8/layout/process1"/>
    <dgm:cxn modelId="{EB421807-AEE5-44A0-87EC-E87007247064}" srcId="{9ED3681D-9103-4E6F-B593-8B4CD679CB2E}" destId="{D88AE2A2-F85A-4C1D-9987-EFF61E501598}" srcOrd="1" destOrd="0" parTransId="{1B93319E-8E0B-43A1-87A1-D63C220DB2F2}" sibTransId="{E0DC1873-BD37-4CC2-8F21-ADD4DC183AFC}"/>
    <dgm:cxn modelId="{3093AA9D-F8F0-4069-A089-4565BEA32F8E}" type="presOf" srcId="{AB7AF116-05D4-41E7-9225-041676A0EEE8}" destId="{EF8E3F12-0C24-4775-9956-A69BCFCE4ACE}" srcOrd="1" destOrd="0" presId="urn:microsoft.com/office/officeart/2005/8/layout/process1"/>
    <dgm:cxn modelId="{BB36D407-B1D3-4BFF-80C6-CF7BAD2DD318}" type="presOf" srcId="{F79F894F-F4D2-4340-AFA6-708C1A49BB40}" destId="{809B5C12-981D-4FEC-8D2C-B3EE7B688136}" srcOrd="0" destOrd="0" presId="urn:microsoft.com/office/officeart/2005/8/layout/process1"/>
    <dgm:cxn modelId="{5B20C31A-A849-4F8F-8C97-EC6B483C1076}" type="presOf" srcId="{979F789B-511E-4929-82DC-542F95454364}" destId="{77C7F702-EF2E-441B-A745-70282A0A8B6C}" srcOrd="1" destOrd="0" presId="urn:microsoft.com/office/officeart/2005/8/layout/process1"/>
    <dgm:cxn modelId="{B550B40F-E0D2-499F-9734-2760953BD3A1}" type="presOf" srcId="{E0DC1873-BD37-4CC2-8F21-ADD4DC183AFC}" destId="{68C04D58-4308-441C-88D2-AE7DFED45F1F}" srcOrd="1" destOrd="0" presId="urn:microsoft.com/office/officeart/2005/8/layout/process1"/>
    <dgm:cxn modelId="{47C23816-E352-4AC0-9083-688AB59A03EC}" type="presOf" srcId="{AB7AF116-05D4-41E7-9225-041676A0EEE8}" destId="{49043FD0-E3FE-4B23-87DE-E1FD6577D27A}" srcOrd="0" destOrd="0" presId="urn:microsoft.com/office/officeart/2005/8/layout/process1"/>
    <dgm:cxn modelId="{B3DB82F8-C08B-4DF0-93A5-44B0FE3E184C}" srcId="{9ED3681D-9103-4E6F-B593-8B4CD679CB2E}" destId="{F79F894F-F4D2-4340-AFA6-708C1A49BB40}" srcOrd="3" destOrd="0" parTransId="{112D4242-68BC-4120-8B50-14ACF4B099DC}" sibTransId="{18160E7B-CA84-48E7-96E9-2A5C5DE40618}"/>
    <dgm:cxn modelId="{6F3221EC-37AB-4D11-BCF6-5BCA54B37FFA}" srcId="{9ED3681D-9103-4E6F-B593-8B4CD679CB2E}" destId="{FA4F9D20-14AF-46E1-8C48-41AD5E063888}" srcOrd="2" destOrd="0" parTransId="{ACD7B749-2E8F-4147-88FF-A2BFB8B8DCE8}" sibTransId="{979F789B-511E-4929-82DC-542F95454364}"/>
    <dgm:cxn modelId="{570FB736-E30E-4B3A-A480-5BE535C71E08}" type="presOf" srcId="{FA4F9D20-14AF-46E1-8C48-41AD5E063888}" destId="{FED53901-2259-4C6C-99E7-F8BF5ABFEC5B}" srcOrd="0" destOrd="0" presId="urn:microsoft.com/office/officeart/2005/8/layout/process1"/>
    <dgm:cxn modelId="{78767315-A141-432E-AF43-EEB736C51F16}" type="presParOf" srcId="{22A9119E-C155-4A76-98BC-6DA035C20C2B}" destId="{34E073AC-EC8F-4B85-A728-E9B866A4BA08}" srcOrd="0" destOrd="0" presId="urn:microsoft.com/office/officeart/2005/8/layout/process1"/>
    <dgm:cxn modelId="{6C1790EB-FF40-4626-861F-BFAFF963D89C}" type="presParOf" srcId="{22A9119E-C155-4A76-98BC-6DA035C20C2B}" destId="{49043FD0-E3FE-4B23-87DE-E1FD6577D27A}" srcOrd="1" destOrd="0" presId="urn:microsoft.com/office/officeart/2005/8/layout/process1"/>
    <dgm:cxn modelId="{D6AF2B5E-28D1-4C1D-A740-6A7B69C4F93A}" type="presParOf" srcId="{49043FD0-E3FE-4B23-87DE-E1FD6577D27A}" destId="{EF8E3F12-0C24-4775-9956-A69BCFCE4ACE}" srcOrd="0" destOrd="0" presId="urn:microsoft.com/office/officeart/2005/8/layout/process1"/>
    <dgm:cxn modelId="{A35A59D9-AB37-4FD9-9381-833366B7D70F}" type="presParOf" srcId="{22A9119E-C155-4A76-98BC-6DA035C20C2B}" destId="{052F9CF8-B913-4645-931F-2D8BEC970F32}" srcOrd="2" destOrd="0" presId="urn:microsoft.com/office/officeart/2005/8/layout/process1"/>
    <dgm:cxn modelId="{99225FEC-4646-4E54-ADA0-E6CBEB8E57C3}" type="presParOf" srcId="{22A9119E-C155-4A76-98BC-6DA035C20C2B}" destId="{6DA6934D-4F03-4655-9A91-CB01C0DD967D}" srcOrd="3" destOrd="0" presId="urn:microsoft.com/office/officeart/2005/8/layout/process1"/>
    <dgm:cxn modelId="{56134B79-B39E-455C-A598-57C15C90563A}" type="presParOf" srcId="{6DA6934D-4F03-4655-9A91-CB01C0DD967D}" destId="{68C04D58-4308-441C-88D2-AE7DFED45F1F}" srcOrd="0" destOrd="0" presId="urn:microsoft.com/office/officeart/2005/8/layout/process1"/>
    <dgm:cxn modelId="{67D93310-5088-4D1B-8614-047ADC4CCB6E}" type="presParOf" srcId="{22A9119E-C155-4A76-98BC-6DA035C20C2B}" destId="{FED53901-2259-4C6C-99E7-F8BF5ABFEC5B}" srcOrd="4" destOrd="0" presId="urn:microsoft.com/office/officeart/2005/8/layout/process1"/>
    <dgm:cxn modelId="{5CE232A7-CFEC-4459-BF44-0643AA030145}" type="presParOf" srcId="{22A9119E-C155-4A76-98BC-6DA035C20C2B}" destId="{AF35C1C6-722C-4A92-B5CC-EA2F89A14729}" srcOrd="5" destOrd="0" presId="urn:microsoft.com/office/officeart/2005/8/layout/process1"/>
    <dgm:cxn modelId="{34C93E34-5371-4208-9823-EFD3FC5DC81D}" type="presParOf" srcId="{AF35C1C6-722C-4A92-B5CC-EA2F89A14729}" destId="{77C7F702-EF2E-441B-A745-70282A0A8B6C}" srcOrd="0" destOrd="0" presId="urn:microsoft.com/office/officeart/2005/8/layout/process1"/>
    <dgm:cxn modelId="{3BCC8B91-8EC4-4884-9E6B-D008BBA70820}" type="presParOf" srcId="{22A9119E-C155-4A76-98BC-6DA035C20C2B}" destId="{809B5C12-981D-4FEC-8D2C-B3EE7B68813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ED2332-B7AC-4EEF-AE04-DFC0FD49568C}" type="doc">
      <dgm:prSet loTypeId="urn:microsoft.com/office/officeart/2005/8/layout/vList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ru-RU"/>
        </a:p>
      </dgm:t>
    </dgm:pt>
    <dgm:pt modelId="{692DF055-ED71-4475-92DA-D76AAA9D14C4}">
      <dgm:prSet custT="1"/>
      <dgm:spPr/>
      <dgm:t>
        <a:bodyPr/>
        <a:lstStyle/>
        <a:p>
          <a:pPr rtl="0"/>
          <a:r>
            <a:rPr lang="ru-RU" sz="2800" b="1" dirty="0" smtClean="0"/>
            <a:t>Отделение Развития Территорий</a:t>
          </a:r>
          <a:endParaRPr lang="ru-RU" sz="2800" b="1" dirty="0"/>
        </a:p>
      </dgm:t>
    </dgm:pt>
    <dgm:pt modelId="{B82D5AD2-7E56-42F6-B90A-F492D7FCB948}" type="sibTrans" cxnId="{705897F7-F722-42F7-9FE0-78B051C0817E}">
      <dgm:prSet/>
      <dgm:spPr/>
      <dgm:t>
        <a:bodyPr/>
        <a:lstStyle/>
        <a:p>
          <a:endParaRPr lang="ru-RU"/>
        </a:p>
      </dgm:t>
    </dgm:pt>
    <dgm:pt modelId="{1B4170B0-7300-44BD-ABFE-1B5CFEAF90C0}" type="parTrans" cxnId="{705897F7-F722-42F7-9FE0-78B051C0817E}">
      <dgm:prSet/>
      <dgm:spPr/>
      <dgm:t>
        <a:bodyPr/>
        <a:lstStyle/>
        <a:p>
          <a:endParaRPr lang="ru-RU"/>
        </a:p>
      </dgm:t>
    </dgm:pt>
    <dgm:pt modelId="{62AEF596-3CA6-4A34-BAA6-6349E6453294}">
      <dgm:prSet custT="1"/>
      <dgm:spPr/>
      <dgm:t>
        <a:bodyPr/>
        <a:lstStyle/>
        <a:p>
          <a:pPr rtl="0"/>
          <a:r>
            <a:rPr lang="ru-RU" sz="2800" b="1" dirty="0" smtClean="0"/>
            <a:t>Общеэкономическое</a:t>
          </a:r>
          <a:r>
            <a:rPr lang="ru-RU" sz="2800" b="1" baseline="0" dirty="0" smtClean="0"/>
            <a:t> отделение</a:t>
          </a:r>
          <a:endParaRPr lang="ru-RU" sz="2800" b="1" dirty="0"/>
        </a:p>
      </dgm:t>
    </dgm:pt>
    <dgm:pt modelId="{83B2579F-514B-4A6F-8A55-4CB4F7F8E7F2}" type="sibTrans" cxnId="{FB54FB78-8744-424C-B631-63E343B02EC9}">
      <dgm:prSet/>
      <dgm:spPr/>
      <dgm:t>
        <a:bodyPr/>
        <a:lstStyle/>
        <a:p>
          <a:endParaRPr lang="ru-RU"/>
        </a:p>
      </dgm:t>
    </dgm:pt>
    <dgm:pt modelId="{07C5221A-1806-4646-B361-DA2455516F0D}" type="parTrans" cxnId="{FB54FB78-8744-424C-B631-63E343B02EC9}">
      <dgm:prSet/>
      <dgm:spPr/>
      <dgm:t>
        <a:bodyPr/>
        <a:lstStyle/>
        <a:p>
          <a:endParaRPr lang="ru-RU"/>
        </a:p>
      </dgm:t>
    </dgm:pt>
    <dgm:pt modelId="{534E4215-D23B-4FB5-A060-07DD669D1731}">
      <dgm:prSet/>
      <dgm:spPr/>
      <dgm:t>
        <a:bodyPr/>
        <a:lstStyle/>
        <a:p>
          <a:pPr rtl="0"/>
          <a:r>
            <a:rPr lang="ru-RU" b="1" dirty="0" smtClean="0"/>
            <a:t>Отделение Экономики Предприятия</a:t>
          </a:r>
          <a:endParaRPr lang="ru-RU" b="1" dirty="0"/>
        </a:p>
      </dgm:t>
    </dgm:pt>
    <dgm:pt modelId="{BBB83D67-4E94-4C3B-B52C-2874C199C0C0}" type="parTrans" cxnId="{AEA770E2-D2E2-4CC2-9D45-913AEE8E17DA}">
      <dgm:prSet/>
      <dgm:spPr/>
      <dgm:t>
        <a:bodyPr/>
        <a:lstStyle/>
        <a:p>
          <a:endParaRPr lang="ru-RU"/>
        </a:p>
      </dgm:t>
    </dgm:pt>
    <dgm:pt modelId="{F97D75FB-EB03-41FC-95F9-5032D13B6D9F}" type="sibTrans" cxnId="{AEA770E2-D2E2-4CC2-9D45-913AEE8E17DA}">
      <dgm:prSet/>
      <dgm:spPr/>
      <dgm:t>
        <a:bodyPr/>
        <a:lstStyle/>
        <a:p>
          <a:endParaRPr lang="ru-RU"/>
        </a:p>
      </dgm:t>
    </dgm:pt>
    <dgm:pt modelId="{B7675DFD-1933-4AE3-B68C-55F3C8AFF350}">
      <dgm:prSet/>
      <dgm:spPr/>
      <dgm:t>
        <a:bodyPr/>
        <a:lstStyle/>
        <a:p>
          <a:pPr rtl="0"/>
          <a:r>
            <a:rPr lang="ru-RU" b="1" dirty="0" smtClean="0"/>
            <a:t>Отделение Финансов</a:t>
          </a:r>
          <a:endParaRPr lang="ru-RU" b="1" dirty="0"/>
        </a:p>
      </dgm:t>
    </dgm:pt>
    <dgm:pt modelId="{9C12066E-9A73-4143-A2AC-545C7176FDA6}" type="parTrans" cxnId="{56D83BE5-FC2C-489B-A0CF-8163C301A27C}">
      <dgm:prSet/>
      <dgm:spPr/>
      <dgm:t>
        <a:bodyPr/>
        <a:lstStyle/>
        <a:p>
          <a:endParaRPr lang="ru-RU"/>
        </a:p>
      </dgm:t>
    </dgm:pt>
    <dgm:pt modelId="{E980F562-8E3E-4958-9B21-3815F27E4B6D}" type="sibTrans" cxnId="{56D83BE5-FC2C-489B-A0CF-8163C301A27C}">
      <dgm:prSet/>
      <dgm:spPr/>
      <dgm:t>
        <a:bodyPr/>
        <a:lstStyle/>
        <a:p>
          <a:endParaRPr lang="ru-RU"/>
        </a:p>
      </dgm:t>
    </dgm:pt>
    <dgm:pt modelId="{22856028-D6A4-41FE-8B4C-1ADEED5D7593}">
      <dgm:prSet/>
      <dgm:spPr/>
      <dgm:t>
        <a:bodyPr/>
        <a:lstStyle/>
        <a:p>
          <a:pPr rtl="0"/>
          <a:r>
            <a:rPr lang="ru-RU" b="1" dirty="0" smtClean="0"/>
            <a:t>Отделение Менеджмента</a:t>
          </a:r>
          <a:endParaRPr lang="ru-RU" b="1" dirty="0"/>
        </a:p>
      </dgm:t>
    </dgm:pt>
    <dgm:pt modelId="{D5C60D91-3058-499A-AB4B-5CF185C537DA}" type="parTrans" cxnId="{A9B17E9F-2AAF-4E18-B39E-2DF6DF96A506}">
      <dgm:prSet/>
      <dgm:spPr/>
      <dgm:t>
        <a:bodyPr/>
        <a:lstStyle/>
        <a:p>
          <a:endParaRPr lang="ru-RU"/>
        </a:p>
      </dgm:t>
    </dgm:pt>
    <dgm:pt modelId="{BDC7B176-93B8-4EC6-AA06-11DDDA79B1E1}" type="sibTrans" cxnId="{A9B17E9F-2AAF-4E18-B39E-2DF6DF96A506}">
      <dgm:prSet/>
      <dgm:spPr/>
      <dgm:t>
        <a:bodyPr/>
        <a:lstStyle/>
        <a:p>
          <a:endParaRPr lang="ru-RU"/>
        </a:p>
      </dgm:t>
    </dgm:pt>
    <dgm:pt modelId="{1ECB5511-5851-4C37-BEF9-A05DF5B9E201}" type="pres">
      <dgm:prSet presAssocID="{87ED2332-B7AC-4EEF-AE04-DFC0FD4956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410388-C1E4-40C6-9E12-3A9476952652}" type="pres">
      <dgm:prSet presAssocID="{62AEF596-3CA6-4A34-BAA6-6349E645329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0F04A-C484-461B-9EBD-320087F9054C}" type="pres">
      <dgm:prSet presAssocID="{83B2579F-514B-4A6F-8A55-4CB4F7F8E7F2}" presName="spacer" presStyleCnt="0"/>
      <dgm:spPr/>
    </dgm:pt>
    <dgm:pt modelId="{819E327F-EEF6-4263-B3A3-76C5A2AB4B09}" type="pres">
      <dgm:prSet presAssocID="{692DF055-ED71-4475-92DA-D76AAA9D14C4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12897-0C13-443B-9F52-756EF908EA59}" type="pres">
      <dgm:prSet presAssocID="{B82D5AD2-7E56-42F6-B90A-F492D7FCB948}" presName="spacer" presStyleCnt="0"/>
      <dgm:spPr/>
    </dgm:pt>
    <dgm:pt modelId="{29D96A75-5E13-443C-8547-B10E644B264E}" type="pres">
      <dgm:prSet presAssocID="{534E4215-D23B-4FB5-A060-07DD669D1731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4BEDD-43A4-4572-A712-F24F1E0559F9}" type="pres">
      <dgm:prSet presAssocID="{F97D75FB-EB03-41FC-95F9-5032D13B6D9F}" presName="spacer" presStyleCnt="0"/>
      <dgm:spPr/>
    </dgm:pt>
    <dgm:pt modelId="{36844CAD-F4C9-43A7-8215-DD98196C6972}" type="pres">
      <dgm:prSet presAssocID="{B7675DFD-1933-4AE3-B68C-55F3C8AFF350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23DA9-A76E-4CE8-8E9D-8C6DD2E1680E}" type="pres">
      <dgm:prSet presAssocID="{E980F562-8E3E-4958-9B21-3815F27E4B6D}" presName="spacer" presStyleCnt="0"/>
      <dgm:spPr/>
    </dgm:pt>
    <dgm:pt modelId="{1322420F-09E1-4209-93F0-2ABD7574483F}" type="pres">
      <dgm:prSet presAssocID="{22856028-D6A4-41FE-8B4C-1ADEED5D7593}" presName="parentText" presStyleLbl="node1" presStyleIdx="4" presStyleCnt="5" custLinFactNeighborX="-126" custLinFactNeighborY="395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E1D4CA-0442-42A4-ACF3-4C3873319D8E}" type="presOf" srcId="{62AEF596-3CA6-4A34-BAA6-6349E6453294}" destId="{B2410388-C1E4-40C6-9E12-3A9476952652}" srcOrd="0" destOrd="0" presId="urn:microsoft.com/office/officeart/2005/8/layout/vList2"/>
    <dgm:cxn modelId="{705897F7-F722-42F7-9FE0-78B051C0817E}" srcId="{87ED2332-B7AC-4EEF-AE04-DFC0FD49568C}" destId="{692DF055-ED71-4475-92DA-D76AAA9D14C4}" srcOrd="1" destOrd="0" parTransId="{1B4170B0-7300-44BD-ABFE-1B5CFEAF90C0}" sibTransId="{B82D5AD2-7E56-42F6-B90A-F492D7FCB948}"/>
    <dgm:cxn modelId="{4528777A-8352-4AFE-95E7-CC94E990CD1B}" type="presOf" srcId="{B7675DFD-1933-4AE3-B68C-55F3C8AFF350}" destId="{36844CAD-F4C9-43A7-8215-DD98196C6972}" srcOrd="0" destOrd="0" presId="urn:microsoft.com/office/officeart/2005/8/layout/vList2"/>
    <dgm:cxn modelId="{AEA770E2-D2E2-4CC2-9D45-913AEE8E17DA}" srcId="{87ED2332-B7AC-4EEF-AE04-DFC0FD49568C}" destId="{534E4215-D23B-4FB5-A060-07DD669D1731}" srcOrd="2" destOrd="0" parTransId="{BBB83D67-4E94-4C3B-B52C-2874C199C0C0}" sibTransId="{F97D75FB-EB03-41FC-95F9-5032D13B6D9F}"/>
    <dgm:cxn modelId="{FB54FB78-8744-424C-B631-63E343B02EC9}" srcId="{87ED2332-B7AC-4EEF-AE04-DFC0FD49568C}" destId="{62AEF596-3CA6-4A34-BAA6-6349E6453294}" srcOrd="0" destOrd="0" parTransId="{07C5221A-1806-4646-B361-DA2455516F0D}" sibTransId="{83B2579F-514B-4A6F-8A55-4CB4F7F8E7F2}"/>
    <dgm:cxn modelId="{9E2D4B5B-BAFC-44EB-9DF9-AB19C25E3D5C}" type="presOf" srcId="{692DF055-ED71-4475-92DA-D76AAA9D14C4}" destId="{819E327F-EEF6-4263-B3A3-76C5A2AB4B09}" srcOrd="0" destOrd="0" presId="urn:microsoft.com/office/officeart/2005/8/layout/vList2"/>
    <dgm:cxn modelId="{436FA96D-F229-42D6-B49B-4AC4515B0D7A}" type="presOf" srcId="{534E4215-D23B-4FB5-A060-07DD669D1731}" destId="{29D96A75-5E13-443C-8547-B10E644B264E}" srcOrd="0" destOrd="0" presId="urn:microsoft.com/office/officeart/2005/8/layout/vList2"/>
    <dgm:cxn modelId="{56D83BE5-FC2C-489B-A0CF-8163C301A27C}" srcId="{87ED2332-B7AC-4EEF-AE04-DFC0FD49568C}" destId="{B7675DFD-1933-4AE3-B68C-55F3C8AFF350}" srcOrd="3" destOrd="0" parTransId="{9C12066E-9A73-4143-A2AC-545C7176FDA6}" sibTransId="{E980F562-8E3E-4958-9B21-3815F27E4B6D}"/>
    <dgm:cxn modelId="{1320A5DB-80FC-4496-9D2C-ABE0217E9A38}" type="presOf" srcId="{22856028-D6A4-41FE-8B4C-1ADEED5D7593}" destId="{1322420F-09E1-4209-93F0-2ABD7574483F}" srcOrd="0" destOrd="0" presId="urn:microsoft.com/office/officeart/2005/8/layout/vList2"/>
    <dgm:cxn modelId="{5D656595-4E48-4907-BD55-0B587357B75F}" type="presOf" srcId="{87ED2332-B7AC-4EEF-AE04-DFC0FD49568C}" destId="{1ECB5511-5851-4C37-BEF9-A05DF5B9E201}" srcOrd="0" destOrd="0" presId="urn:microsoft.com/office/officeart/2005/8/layout/vList2"/>
    <dgm:cxn modelId="{A9B17E9F-2AAF-4E18-B39E-2DF6DF96A506}" srcId="{87ED2332-B7AC-4EEF-AE04-DFC0FD49568C}" destId="{22856028-D6A4-41FE-8B4C-1ADEED5D7593}" srcOrd="4" destOrd="0" parTransId="{D5C60D91-3058-499A-AB4B-5CF185C537DA}" sibTransId="{BDC7B176-93B8-4EC6-AA06-11DDDA79B1E1}"/>
    <dgm:cxn modelId="{7922D1CF-27EF-464B-8B6F-CEB10DD2A26B}" type="presParOf" srcId="{1ECB5511-5851-4C37-BEF9-A05DF5B9E201}" destId="{B2410388-C1E4-40C6-9E12-3A9476952652}" srcOrd="0" destOrd="0" presId="urn:microsoft.com/office/officeart/2005/8/layout/vList2"/>
    <dgm:cxn modelId="{1511A679-09A5-4880-9E88-A6084EB70D5B}" type="presParOf" srcId="{1ECB5511-5851-4C37-BEF9-A05DF5B9E201}" destId="{4D60F04A-C484-461B-9EBD-320087F9054C}" srcOrd="1" destOrd="0" presId="urn:microsoft.com/office/officeart/2005/8/layout/vList2"/>
    <dgm:cxn modelId="{D537AC5C-30BE-445D-94FE-B3D3F41B03B5}" type="presParOf" srcId="{1ECB5511-5851-4C37-BEF9-A05DF5B9E201}" destId="{819E327F-EEF6-4263-B3A3-76C5A2AB4B09}" srcOrd="2" destOrd="0" presId="urn:microsoft.com/office/officeart/2005/8/layout/vList2"/>
    <dgm:cxn modelId="{4AAF0892-B2CF-4839-8FC9-0199BD25B5BC}" type="presParOf" srcId="{1ECB5511-5851-4C37-BEF9-A05DF5B9E201}" destId="{7B312897-0C13-443B-9F52-756EF908EA59}" srcOrd="3" destOrd="0" presId="urn:microsoft.com/office/officeart/2005/8/layout/vList2"/>
    <dgm:cxn modelId="{6FD1A3DC-3299-403F-B01F-C1165D83B147}" type="presParOf" srcId="{1ECB5511-5851-4C37-BEF9-A05DF5B9E201}" destId="{29D96A75-5E13-443C-8547-B10E644B264E}" srcOrd="4" destOrd="0" presId="urn:microsoft.com/office/officeart/2005/8/layout/vList2"/>
    <dgm:cxn modelId="{C9D6691C-2007-4453-BE55-A2B8427EF2F3}" type="presParOf" srcId="{1ECB5511-5851-4C37-BEF9-A05DF5B9E201}" destId="{9B54BEDD-43A4-4572-A712-F24F1E0559F9}" srcOrd="5" destOrd="0" presId="urn:microsoft.com/office/officeart/2005/8/layout/vList2"/>
    <dgm:cxn modelId="{DF185F3A-3AB4-4AA2-AE7D-2E952226FC90}" type="presParOf" srcId="{1ECB5511-5851-4C37-BEF9-A05DF5B9E201}" destId="{36844CAD-F4C9-43A7-8215-DD98196C6972}" srcOrd="6" destOrd="0" presId="urn:microsoft.com/office/officeart/2005/8/layout/vList2"/>
    <dgm:cxn modelId="{71D6A0C2-12B6-4B58-BEDD-D634A8C67CC6}" type="presParOf" srcId="{1ECB5511-5851-4C37-BEF9-A05DF5B9E201}" destId="{56C23DA9-A76E-4CE8-8E9D-8C6DD2E1680E}" srcOrd="7" destOrd="0" presId="urn:microsoft.com/office/officeart/2005/8/layout/vList2"/>
    <dgm:cxn modelId="{84BFEB88-8201-4CB4-8682-0C704FB6C4B8}" type="presParOf" srcId="{1ECB5511-5851-4C37-BEF9-A05DF5B9E201}" destId="{1322420F-09E1-4209-93F0-2ABD7574483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6ADA3A-A23B-4413-8158-238908C5309B}">
      <dsp:nvSpPr>
        <dsp:cNvPr id="0" name=""/>
        <dsp:cNvSpPr/>
      </dsp:nvSpPr>
      <dsp:spPr>
        <a:xfrm>
          <a:off x="0" y="649855"/>
          <a:ext cx="7704856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7910EF-5819-4F80-ACFA-1D0CD099518A}">
      <dsp:nvSpPr>
        <dsp:cNvPr id="0" name=""/>
        <dsp:cNvSpPr/>
      </dsp:nvSpPr>
      <dsp:spPr>
        <a:xfrm>
          <a:off x="385242" y="133255"/>
          <a:ext cx="5393399" cy="1033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err="1" smtClean="0"/>
            <a:t>Бакалавриат</a:t>
          </a:r>
          <a:r>
            <a:rPr lang="ru-RU" sz="3500" kern="1200" dirty="0" smtClean="0"/>
            <a:t> (4 года)</a:t>
          </a:r>
          <a:endParaRPr lang="ru-RU" sz="3500" kern="1200" dirty="0"/>
        </a:p>
      </dsp:txBody>
      <dsp:txXfrm>
        <a:off x="435679" y="183692"/>
        <a:ext cx="5292525" cy="932326"/>
      </dsp:txXfrm>
    </dsp:sp>
    <dsp:sp modelId="{7F19A7D6-D3D7-4319-804E-6F2B2FD58BD8}">
      <dsp:nvSpPr>
        <dsp:cNvPr id="0" name=""/>
        <dsp:cNvSpPr/>
      </dsp:nvSpPr>
      <dsp:spPr>
        <a:xfrm>
          <a:off x="0" y="2237456"/>
          <a:ext cx="7704856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hueOff val="609020"/>
              <a:satOff val="-10536"/>
              <a:lumOff val="-2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B97B74-DC88-4A24-A4A7-E429DCDC5214}">
      <dsp:nvSpPr>
        <dsp:cNvPr id="0" name=""/>
        <dsp:cNvSpPr/>
      </dsp:nvSpPr>
      <dsp:spPr>
        <a:xfrm>
          <a:off x="385242" y="1720856"/>
          <a:ext cx="5393399" cy="1033200"/>
        </a:xfrm>
        <a:prstGeom prst="roundRect">
          <a:avLst/>
        </a:prstGeom>
        <a:solidFill>
          <a:schemeClr val="accent4">
            <a:hueOff val="609020"/>
            <a:satOff val="-10536"/>
            <a:lumOff val="-225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Магистратура (2года)</a:t>
          </a:r>
          <a:endParaRPr lang="ru-RU" sz="3500" kern="1200" dirty="0"/>
        </a:p>
      </dsp:txBody>
      <dsp:txXfrm>
        <a:off x="435679" y="1771293"/>
        <a:ext cx="5292525" cy="932326"/>
      </dsp:txXfrm>
    </dsp:sp>
    <dsp:sp modelId="{A8CD1804-7221-48EF-8E8A-A85D641230C9}">
      <dsp:nvSpPr>
        <dsp:cNvPr id="0" name=""/>
        <dsp:cNvSpPr/>
      </dsp:nvSpPr>
      <dsp:spPr>
        <a:xfrm>
          <a:off x="0" y="3825056"/>
          <a:ext cx="7704856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4">
              <a:hueOff val="1218040"/>
              <a:satOff val="-21072"/>
              <a:lumOff val="-4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550650-463D-4EF7-8F8A-0B39B52B21E9}">
      <dsp:nvSpPr>
        <dsp:cNvPr id="0" name=""/>
        <dsp:cNvSpPr/>
      </dsp:nvSpPr>
      <dsp:spPr>
        <a:xfrm>
          <a:off x="385242" y="3308456"/>
          <a:ext cx="5393399" cy="1033200"/>
        </a:xfrm>
        <a:prstGeom prst="roundRect">
          <a:avLst/>
        </a:prstGeom>
        <a:solidFill>
          <a:schemeClr val="accent4">
            <a:hueOff val="1218040"/>
            <a:satOff val="-21072"/>
            <a:lumOff val="-451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Аспирантура (3 года)</a:t>
          </a:r>
          <a:endParaRPr lang="ru-RU" sz="3500" kern="1200" dirty="0"/>
        </a:p>
      </dsp:txBody>
      <dsp:txXfrm>
        <a:off x="435679" y="3358893"/>
        <a:ext cx="5292525" cy="932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EF84F-4A6C-4639-949E-8338D09D9E88}">
      <dsp:nvSpPr>
        <dsp:cNvPr id="0" name=""/>
        <dsp:cNvSpPr/>
      </dsp:nvSpPr>
      <dsp:spPr>
        <a:xfrm>
          <a:off x="0" y="72973"/>
          <a:ext cx="8229600" cy="141968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Вы можете подать в КФУ заявления </a:t>
          </a:r>
          <a:r>
            <a:rPr lang="ru-RU" sz="2100" b="1" kern="1200" dirty="0" smtClean="0"/>
            <a:t>на </a:t>
          </a:r>
          <a:r>
            <a:rPr lang="ru-RU" sz="2400" b="1" kern="1200" dirty="0" smtClean="0"/>
            <a:t>три направления </a:t>
          </a:r>
          <a:r>
            <a:rPr lang="ru-RU" sz="2100" b="1" kern="1200" dirty="0" smtClean="0"/>
            <a:t>подготовки</a:t>
          </a:r>
          <a:r>
            <a:rPr lang="ru-RU" sz="2100" kern="1200" dirty="0" smtClean="0"/>
            <a:t>, </a:t>
          </a:r>
          <a:endParaRPr lang="ru-RU" sz="2100" kern="1200" dirty="0"/>
        </a:p>
      </dsp:txBody>
      <dsp:txXfrm>
        <a:off x="69303" y="142276"/>
        <a:ext cx="8090994" cy="1281079"/>
      </dsp:txXfrm>
    </dsp:sp>
    <dsp:sp modelId="{4D17E935-CCD6-45C7-938B-57B8CB027CF3}">
      <dsp:nvSpPr>
        <dsp:cNvPr id="0" name=""/>
        <dsp:cNvSpPr/>
      </dsp:nvSpPr>
      <dsp:spPr>
        <a:xfrm>
          <a:off x="0" y="1553138"/>
          <a:ext cx="8229600" cy="141968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но при этом на все формы обучения, которые представлены на данном направлении </a:t>
          </a:r>
          <a:r>
            <a:rPr lang="ru-RU" sz="2100" b="1" kern="1200" dirty="0" smtClean="0">
              <a:solidFill>
                <a:schemeClr val="tx1"/>
              </a:solidFill>
            </a:rPr>
            <a:t>(бюджет, платное, очное, вечернее, заочное). </a:t>
          </a:r>
          <a:endParaRPr lang="ru-RU" sz="2100" b="1" kern="1200" dirty="0">
            <a:solidFill>
              <a:schemeClr val="tx1"/>
            </a:solidFill>
          </a:endParaRPr>
        </a:p>
      </dsp:txBody>
      <dsp:txXfrm>
        <a:off x="69303" y="1622441"/>
        <a:ext cx="8090994" cy="1281079"/>
      </dsp:txXfrm>
    </dsp:sp>
    <dsp:sp modelId="{F66EAC82-89BB-4408-AE98-9718F2176DEE}">
      <dsp:nvSpPr>
        <dsp:cNvPr id="0" name=""/>
        <dsp:cNvSpPr/>
      </dsp:nvSpPr>
      <dsp:spPr>
        <a:xfrm>
          <a:off x="0" y="3033304"/>
          <a:ext cx="8229600" cy="141968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tx1"/>
              </a:solidFill>
            </a:rPr>
            <a:t>Приемная комиссия настоятельно рекомендует </a:t>
          </a:r>
          <a:r>
            <a:rPr lang="ru-RU" sz="2100" b="1" kern="1200" dirty="0" smtClean="0">
              <a:solidFill>
                <a:schemeClr val="tx1"/>
              </a:solidFill>
            </a:rPr>
            <a:t>подавать заявления одновременно и на бюджет, и на контракт</a:t>
          </a:r>
          <a:r>
            <a:rPr lang="ru-RU" sz="2100" b="1" kern="1200" dirty="0" smtClean="0"/>
            <a:t>.</a:t>
          </a:r>
          <a:endParaRPr lang="ru-RU" sz="2100" b="1" kern="1200" dirty="0"/>
        </a:p>
      </dsp:txBody>
      <dsp:txXfrm>
        <a:off x="69303" y="3102607"/>
        <a:ext cx="8090994" cy="1281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073AC-EC8F-4B85-A728-E9B866A4BA08}">
      <dsp:nvSpPr>
        <dsp:cNvPr id="0" name=""/>
        <dsp:cNvSpPr/>
      </dsp:nvSpPr>
      <dsp:spPr>
        <a:xfrm>
          <a:off x="6266" y="1063023"/>
          <a:ext cx="2346988" cy="2266441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http</a:t>
          </a:r>
          <a:r>
            <a:rPr lang="ru-RU" sz="2000" kern="1200" dirty="0" smtClean="0"/>
            <a:t>://</a:t>
          </a:r>
          <a:r>
            <a:rPr lang="en-US" sz="2000" kern="1200" dirty="0" smtClean="0"/>
            <a:t>abiturient.kpfu.ru</a:t>
          </a:r>
          <a:r>
            <a:rPr lang="en-US" sz="1800" kern="1200" dirty="0" smtClean="0"/>
            <a:t>/</a:t>
          </a:r>
          <a:endParaRPr lang="ru-RU" sz="1800" kern="1200" dirty="0"/>
        </a:p>
      </dsp:txBody>
      <dsp:txXfrm>
        <a:off x="72648" y="1129405"/>
        <a:ext cx="2214224" cy="2133677"/>
      </dsp:txXfrm>
    </dsp:sp>
    <dsp:sp modelId="{49043FD0-E3FE-4B23-87DE-E1FD6577D27A}">
      <dsp:nvSpPr>
        <dsp:cNvPr id="0" name=""/>
        <dsp:cNvSpPr/>
      </dsp:nvSpPr>
      <dsp:spPr>
        <a:xfrm>
          <a:off x="2506242" y="2006540"/>
          <a:ext cx="324332" cy="379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506242" y="2082421"/>
        <a:ext cx="227032" cy="227645"/>
      </dsp:txXfrm>
    </dsp:sp>
    <dsp:sp modelId="{052F9CF8-B913-4645-931F-2D8BEC970F32}">
      <dsp:nvSpPr>
        <dsp:cNvPr id="0" name=""/>
        <dsp:cNvSpPr/>
      </dsp:nvSpPr>
      <dsp:spPr>
        <a:xfrm>
          <a:off x="2965203" y="1543658"/>
          <a:ext cx="1529869" cy="130517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22730"/>
            <a:satOff val="-5447"/>
            <a:lumOff val="1061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Регистрация</a:t>
          </a:r>
          <a:endParaRPr lang="ru-RU" sz="1600" kern="1200" dirty="0"/>
        </a:p>
      </dsp:txBody>
      <dsp:txXfrm>
        <a:off x="3003430" y="1581885"/>
        <a:ext cx="1453415" cy="1228716"/>
      </dsp:txXfrm>
    </dsp:sp>
    <dsp:sp modelId="{6DA6934D-4F03-4655-9A91-CB01C0DD967D}">
      <dsp:nvSpPr>
        <dsp:cNvPr id="0" name=""/>
        <dsp:cNvSpPr/>
      </dsp:nvSpPr>
      <dsp:spPr>
        <a:xfrm>
          <a:off x="4648060" y="2006540"/>
          <a:ext cx="324332" cy="379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33989"/>
            <a:satOff val="-8069"/>
            <a:lumOff val="149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648060" y="2082421"/>
        <a:ext cx="227032" cy="227645"/>
      </dsp:txXfrm>
    </dsp:sp>
    <dsp:sp modelId="{FED53901-2259-4C6C-99E7-F8BF5ABFEC5B}">
      <dsp:nvSpPr>
        <dsp:cNvPr id="0" name=""/>
        <dsp:cNvSpPr/>
      </dsp:nvSpPr>
      <dsp:spPr>
        <a:xfrm>
          <a:off x="5107021" y="1543658"/>
          <a:ext cx="1529869" cy="130517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45460"/>
            <a:satOff val="-10893"/>
            <a:lumOff val="2123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Подача заявления</a:t>
          </a:r>
          <a:endParaRPr lang="ru-RU" sz="1600" kern="1200" dirty="0"/>
        </a:p>
      </dsp:txBody>
      <dsp:txXfrm>
        <a:off x="5145248" y="1581885"/>
        <a:ext cx="1453415" cy="1228716"/>
      </dsp:txXfrm>
    </dsp:sp>
    <dsp:sp modelId="{AF35C1C6-722C-4A92-B5CC-EA2F89A14729}">
      <dsp:nvSpPr>
        <dsp:cNvPr id="0" name=""/>
        <dsp:cNvSpPr/>
      </dsp:nvSpPr>
      <dsp:spPr>
        <a:xfrm>
          <a:off x="6789878" y="2006540"/>
          <a:ext cx="324332" cy="379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67978"/>
            <a:satOff val="-16138"/>
            <a:lumOff val="298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789878" y="2082421"/>
        <a:ext cx="227032" cy="227645"/>
      </dsp:txXfrm>
    </dsp:sp>
    <dsp:sp modelId="{809B5C12-981D-4FEC-8D2C-B3EE7B688136}">
      <dsp:nvSpPr>
        <dsp:cNvPr id="0" name=""/>
        <dsp:cNvSpPr/>
      </dsp:nvSpPr>
      <dsp:spPr>
        <a:xfrm>
          <a:off x="7248839" y="1543658"/>
          <a:ext cx="1529869" cy="1305170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68189"/>
            <a:satOff val="-16340"/>
            <a:lumOff val="3184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Заполнение анкеты</a:t>
          </a:r>
          <a:endParaRPr lang="ru-RU" sz="1600" kern="1200" dirty="0"/>
        </a:p>
      </dsp:txBody>
      <dsp:txXfrm>
        <a:off x="7287066" y="1581885"/>
        <a:ext cx="1453415" cy="12287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677AD-91F2-42BD-98E9-51BACD01C9ED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E673C-11EA-40DE-873C-7DD7C82B2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245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xpert.ru/northwest/2013/40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68000"/>
              <a:buFont typeface="Wingdings 3"/>
              <a:buChar char=""/>
              <a:tabLst/>
              <a:defRPr/>
            </a:pPr>
            <a:r>
              <a:rPr lang="ru-RU" dirty="0" smtClean="0"/>
              <a:t> С 2011 года Российская Федерация перешла на двухуровневую систему образования: "</a:t>
            </a:r>
            <a:r>
              <a:rPr lang="ru-RU" dirty="0" err="1" smtClean="0"/>
              <a:t>бакалавриат</a:t>
            </a:r>
            <a:r>
              <a:rPr lang="ru-RU" dirty="0" smtClean="0"/>
              <a:t>" и "магистратура“, традиционно существующую в странах Европейского Союза, в Соединенных Штатах Америки и других развитых странах.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Бакалавриат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 — первый уровень высшего образования, который является базовым и длится 4 года. </a:t>
            </a: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  Диплом бакалавра дает выпускнику право при трудоустройстве занимать те должности, которые предусматривают наличие высшего образования в соответствии с их квалификационными требованиями. </a:t>
            </a:r>
          </a:p>
          <a:p>
            <a:pPr marL="354013" marR="0" lvl="0" indent="-354013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  Диплом «бакалавра» дает также право продолжить обучение в магистратуре. Магистратура  — ступень высшего профессионального образования, следующая после </a:t>
            </a:r>
            <a:r>
              <a:rPr kumimoji="0" lang="ru-RU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бакалавриата</a:t>
            </a: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, позволяющая углубить специализацию по определенному профессиональному направлению.</a:t>
            </a: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68000"/>
              <a:buFont typeface="Wingdings 3"/>
              <a:buChar char=""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E673C-11EA-40DE-873C-7DD7C82B23B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91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Arial" charset="0"/>
              <a:buChar char="•"/>
            </a:pPr>
            <a:r>
              <a:rPr lang="ru-RU" sz="1000" b="1" i="0" dirty="0" smtClean="0">
                <a:solidFill>
                  <a:srgbClr val="4C4C4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Ветер перемен – всегда встречный</a:t>
            </a:r>
            <a:r>
              <a:rPr lang="en-US" sz="1000" b="1" i="0" dirty="0" smtClean="0">
                <a:solidFill>
                  <a:srgbClr val="4C4C4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1000" b="0" i="0" u="sng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«Эксперт Северо-Запад» №40 (637)</a:t>
            </a:r>
            <a:r>
              <a:rPr lang="ru-RU" sz="1000" b="0" i="0" u="sng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2015 </a:t>
            </a:r>
            <a:r>
              <a:rPr lang="en-US" sz="1000" b="0" i="0" u="sng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1000" b="0" i="0" u="sng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000" b="0" i="0" u="sng" baseline="0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b="0" i="0" u="sng" baseline="0" dirty="0" smtClean="0">
                <a:solidFill>
                  <a:srgbClr val="1B1B1B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http://expert.ru/northwest/2013/40/veter-peremen---vsegda-vstrechnyij/media/210136/</a:t>
            </a:r>
            <a:endParaRPr lang="ru-RU" sz="1000" b="0" i="0" u="sng" baseline="0" dirty="0" smtClean="0">
              <a:solidFill>
                <a:srgbClr val="1B1B1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По данным последних рейтингов, Управление персоналом входит в пятерку самых востребованных и оплачиваемых специальностей на рынке труда</a:t>
            </a:r>
          </a:p>
          <a:p>
            <a:pPr marL="171450" indent="-171450" algn="l">
              <a:buFont typeface="Arial" charset="0"/>
              <a:buChar char="•"/>
            </a:pP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E673C-11EA-40DE-873C-7DD7C82B23B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057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E673C-11EA-40DE-873C-7DD7C82B23B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4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E3E3473-C3C4-488F-B1E9-78562ACEAA24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49F93F-25C4-4C2A-B44C-0290980FF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club48113469" TargetMode="External"/><Relationship Id="rId4" Type="http://schemas.openxmlformats.org/officeDocument/2006/relationships/hyperlink" Target="mailto:2361646@mail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ПРИЕМНАЯ КОМИССИЯ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/>
              <a:t>201</a:t>
            </a:r>
            <a:r>
              <a:rPr lang="en-US" sz="6000" dirty="0" smtClean="0"/>
              <a:t>6</a:t>
            </a:r>
            <a:endParaRPr lang="ru-RU" sz="6000" dirty="0"/>
          </a:p>
        </p:txBody>
      </p:sp>
      <p:pic>
        <p:nvPicPr>
          <p:cNvPr id="4" name="Рисунок 3" descr="1 стр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985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Деревня Универсиады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pic>
        <p:nvPicPr>
          <p:cNvPr id="8" name="Рисунок 7" descr="40004_97384_общаг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412776"/>
            <a:ext cx="3622545" cy="2416833"/>
          </a:xfrm>
          <a:prstGeom prst="rect">
            <a:avLst/>
          </a:prstGeom>
        </p:spPr>
      </p:pic>
      <p:pic>
        <p:nvPicPr>
          <p:cNvPr id="7" name="Содержимое 6" descr="8f7d31aa8ced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59796" y="1412777"/>
            <a:ext cx="3719949" cy="2473912"/>
          </a:xfrm>
        </p:spPr>
      </p:pic>
      <p:pic>
        <p:nvPicPr>
          <p:cNvPr id="6" name="Рисунок 5" descr="x_627a56c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077072"/>
            <a:ext cx="3883814" cy="2584923"/>
          </a:xfrm>
          <a:prstGeom prst="rect">
            <a:avLst/>
          </a:prstGeom>
        </p:spPr>
      </p:pic>
      <p:pic>
        <p:nvPicPr>
          <p:cNvPr id="1026" name="Picture 2" descr="Картинки по запросу деревня универсиады фот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4" y="4077072"/>
            <a:ext cx="3451004" cy="258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Студенческая жизнь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Культурно-массовые мероприятия</a:t>
            </a:r>
          </a:p>
          <a:p>
            <a:r>
              <a:rPr lang="ru-RU" dirty="0" smtClean="0"/>
              <a:t>Спортивные мероприятия</a:t>
            </a:r>
          </a:p>
          <a:p>
            <a:r>
              <a:rPr lang="ru-RU" dirty="0" smtClean="0"/>
              <a:t>Стройотряды</a:t>
            </a:r>
          </a:p>
          <a:p>
            <a:r>
              <a:rPr lang="ru-RU" dirty="0" err="1" smtClean="0"/>
              <a:t>Волонтерство</a:t>
            </a:r>
            <a:endParaRPr lang="ru-RU" dirty="0" smtClean="0"/>
          </a:p>
          <a:p>
            <a:r>
              <a:rPr lang="ru-RU" dirty="0" smtClean="0"/>
              <a:t>Благотворительная деятельность</a:t>
            </a:r>
          </a:p>
          <a:p>
            <a:r>
              <a:rPr lang="ru-RU" dirty="0" smtClean="0"/>
              <a:t>Научная работа студентов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14951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Студенческая жизнь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pic>
        <p:nvPicPr>
          <p:cNvPr id="19" name="Рисунок 18" descr="fhfH1dTbKN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84784"/>
            <a:ext cx="3275856" cy="2456892"/>
          </a:xfrm>
          <a:prstGeom prst="rect">
            <a:avLst/>
          </a:prstGeom>
        </p:spPr>
      </p:pic>
      <p:pic>
        <p:nvPicPr>
          <p:cNvPr id="20" name="Рисунок 19" descr="x_b54e526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05607" y="4437112"/>
            <a:ext cx="3338393" cy="2420888"/>
          </a:xfrm>
          <a:prstGeom prst="rect">
            <a:avLst/>
          </a:prstGeom>
        </p:spPr>
      </p:pic>
      <p:pic>
        <p:nvPicPr>
          <p:cNvPr id="23" name="Рисунок 22" descr="y_90fe3ad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31632" y="1124744"/>
            <a:ext cx="3312368" cy="2208245"/>
          </a:xfrm>
          <a:prstGeom prst="rect">
            <a:avLst/>
          </a:prstGeom>
        </p:spPr>
      </p:pic>
      <p:pic>
        <p:nvPicPr>
          <p:cNvPr id="22" name="Рисунок 21" descr="z_e670f3d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240004"/>
            <a:ext cx="3923928" cy="2617996"/>
          </a:xfrm>
          <a:prstGeom prst="rect">
            <a:avLst/>
          </a:prstGeom>
        </p:spPr>
      </p:pic>
      <p:pic>
        <p:nvPicPr>
          <p:cNvPr id="21" name="Рисунок 20" descr="yWxGq1yQlt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87824" y="2996952"/>
            <a:ext cx="3240360" cy="2161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94421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Институт Управления, экономики и Финансов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24944"/>
            <a:ext cx="8229600" cy="2241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793230"/>
              </p:ext>
            </p:extLst>
          </p:nvPr>
        </p:nvGraphicFramePr>
        <p:xfrm>
          <a:off x="467544" y="155679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Структура </a:t>
            </a:r>
            <a:r>
              <a:rPr lang="ru-RU" dirty="0" err="1" smtClean="0"/>
              <a:t>ИУЭиФ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Институт управления, экономики и финансов:</a:t>
            </a:r>
            <a:endParaRPr lang="ru-RU" sz="3600" dirty="0"/>
          </a:p>
        </p:txBody>
      </p:sp>
      <p:pic>
        <p:nvPicPr>
          <p:cNvPr id="5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0794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360967"/>
              </p:ext>
            </p:extLst>
          </p:nvPr>
        </p:nvGraphicFramePr>
        <p:xfrm>
          <a:off x="323528" y="1810544"/>
          <a:ext cx="8496944" cy="3999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295"/>
                <a:gridCol w="1546304"/>
                <a:gridCol w="2045008"/>
                <a:gridCol w="1254892"/>
                <a:gridCol w="1252445"/>
              </a:tblGrid>
              <a:tr h="1507349">
                <a:tc>
                  <a:txBody>
                    <a:bodyPr/>
                    <a:lstStyle/>
                    <a:p>
                      <a:pPr algn="l" rtl="0" fontAlgn="ctr"/>
                      <a:r>
                        <a:rPr kumimoji="0" lang="ru-RU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Направление:</a:t>
                      </a: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>
                          <a:effectLst/>
                        </a:rPr>
                        <a:t>Стоимость обучения (очное отделение) за </a:t>
                      </a:r>
                      <a:r>
                        <a:rPr lang="ru-RU" sz="1600" u="none" strike="noStrike" dirty="0" smtClean="0">
                          <a:effectLst/>
                        </a:rPr>
                        <a:t>201</a:t>
                      </a:r>
                      <a:r>
                        <a:rPr lang="en-US" sz="1600" u="none" strike="noStrike" dirty="0" smtClean="0">
                          <a:effectLst/>
                        </a:rPr>
                        <a:t>5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u="none" strike="noStrike" dirty="0">
                          <a:effectLst/>
                        </a:rPr>
                        <a:t>Стоимость обучения (заочное отделение) за </a:t>
                      </a:r>
                      <a:r>
                        <a:rPr lang="ru-RU" sz="1600" u="none" strike="noStrike" dirty="0" smtClean="0">
                          <a:effectLst/>
                        </a:rPr>
                        <a:t>201</a:t>
                      </a:r>
                      <a:r>
                        <a:rPr lang="en-US" sz="1600" u="none" strike="noStrike" dirty="0" smtClean="0">
                          <a:effectLst/>
                        </a:rPr>
                        <a:t>5</a:t>
                      </a:r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</a:rPr>
                        <a:t>год: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u="none" strike="noStrike" dirty="0">
                          <a:effectLst/>
                        </a:rPr>
                        <a:t>Средний балл ЕГЭ за </a:t>
                      </a:r>
                      <a:r>
                        <a:rPr lang="ru-RU" sz="1600" u="none" strike="noStrike" dirty="0" smtClean="0">
                          <a:effectLst/>
                        </a:rPr>
                        <a:t>201</a:t>
                      </a:r>
                      <a:r>
                        <a:rPr lang="en-US" sz="1600" u="none" strike="noStrike" dirty="0" smtClean="0">
                          <a:effectLst/>
                        </a:rPr>
                        <a:t>5</a:t>
                      </a:r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</a:rPr>
                        <a:t>год (Бюджет)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600" u="none" strike="noStrike" dirty="0">
                          <a:effectLst/>
                        </a:rPr>
                        <a:t>Средний балл ЕГЭ за </a:t>
                      </a:r>
                      <a:r>
                        <a:rPr lang="ru-RU" sz="1600" u="none" strike="noStrike" dirty="0" smtClean="0">
                          <a:effectLst/>
                        </a:rPr>
                        <a:t>201</a:t>
                      </a:r>
                      <a:r>
                        <a:rPr lang="en-US" sz="1600" u="none" strike="noStrike" dirty="0" smtClean="0">
                          <a:effectLst/>
                        </a:rPr>
                        <a:t>5</a:t>
                      </a:r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</a:rPr>
                        <a:t>год (Контракт)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</a:tr>
              <a:tr h="4053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>
                          <a:effectLst/>
                        </a:rPr>
                        <a:t>Менеджмент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 dirty="0" smtClean="0">
                          <a:effectLst/>
                        </a:rPr>
                        <a:t>1</a:t>
                      </a:r>
                      <a:r>
                        <a:rPr lang="en-US" sz="2000" u="none" strike="noStrike" dirty="0" smtClean="0">
                          <a:effectLst/>
                        </a:rPr>
                        <a:t>32000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u="none" strike="noStrike" dirty="0" smtClean="0">
                          <a:effectLst/>
                        </a:rPr>
                        <a:t>6</a:t>
                      </a:r>
                      <a:r>
                        <a:rPr lang="en-US" sz="2000" u="none" strike="noStrike" dirty="0" smtClean="0">
                          <a:effectLst/>
                        </a:rPr>
                        <a:t>6</a:t>
                      </a:r>
                      <a:r>
                        <a:rPr lang="ru-RU" sz="2000" u="none" strike="noStrike" dirty="0" smtClean="0">
                          <a:effectLst/>
                        </a:rPr>
                        <a:t>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u="none" strike="noStrike" dirty="0" smtClean="0">
                          <a:effectLst/>
                        </a:rPr>
                        <a:t>240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u="none" strike="noStrike" dirty="0" smtClean="0">
                          <a:effectLst/>
                        </a:rPr>
                        <a:t>179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</a:tr>
              <a:tr h="7726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u="none" strike="noStrike" dirty="0">
                          <a:effectLst/>
                        </a:rPr>
                        <a:t>Управление персоналом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u="none" strike="noStrike" dirty="0" smtClean="0">
                          <a:effectLst/>
                        </a:rPr>
                        <a:t>1</a:t>
                      </a:r>
                      <a:r>
                        <a:rPr lang="en-US" sz="2000" b="1" u="none" strike="noStrike" dirty="0" smtClean="0">
                          <a:effectLst/>
                        </a:rPr>
                        <a:t>1</a:t>
                      </a:r>
                      <a:r>
                        <a:rPr lang="ru-RU" sz="2000" b="1" u="none" strike="noStrike" dirty="0" smtClean="0">
                          <a:effectLst/>
                        </a:rPr>
                        <a:t>0000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1" u="none" strike="noStrike" dirty="0">
                          <a:effectLst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u="none" strike="noStrike" dirty="0">
                          <a:effectLst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1" u="none" strike="noStrike" dirty="0" smtClean="0">
                          <a:effectLst/>
                        </a:rPr>
                        <a:t>175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</a:tr>
              <a:tr h="39267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Экономика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144000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76500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239</a:t>
                      </a:r>
                      <a:endParaRPr kumimoji="0" lang="ru-RU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15" marR="6615" marT="661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20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183</a:t>
                      </a:r>
                      <a:endParaRPr kumimoji="0" lang="ru-RU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15" marR="6615" marT="6615" marB="0"/>
                </a:tc>
              </a:tr>
              <a:tr h="39267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Государственное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 и муниципальное управление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132000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245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Lucida Sans Unicode" panose="020B0602030504020204" pitchFamily="34" charset="0"/>
                        </a:rPr>
                        <a:t>181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ucida Sans Unicode" panose="020B0602030504020204" pitchFamily="34" charset="0"/>
                      </a:endParaRPr>
                    </a:p>
                  </a:txBody>
                  <a:tcPr marL="6615" marR="6615" marT="6615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/>
          </a:bodyPr>
          <a:lstStyle/>
          <a:p>
            <a:r>
              <a:rPr lang="ru-RU" dirty="0" smtClean="0"/>
              <a:t>Заведующая кафедрой: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88840"/>
            <a:ext cx="5050904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Заведующая кафедрой -</a:t>
            </a:r>
            <a:r>
              <a:rPr lang="ru-RU" sz="2800" dirty="0" err="1" smtClean="0"/>
              <a:t>Фахрутдинова</a:t>
            </a:r>
            <a:r>
              <a:rPr lang="ru-RU" sz="2800" dirty="0" smtClean="0"/>
              <a:t> Елена Валерьевна </a:t>
            </a:r>
          </a:p>
          <a:p>
            <a:r>
              <a:rPr lang="ru-RU" sz="2800" dirty="0" err="1" smtClean="0"/>
              <a:t>д.э.н</a:t>
            </a:r>
            <a:r>
              <a:rPr lang="ru-RU" sz="2800" dirty="0" smtClean="0"/>
              <a:t>., профессор, руководитель магистерской программы «Управление человеческими ресурсами», «Управление персоналом государственной и муниципальной службы» </a:t>
            </a:r>
          </a:p>
          <a:p>
            <a:endParaRPr lang="ru-RU" dirty="0"/>
          </a:p>
        </p:txBody>
      </p:sp>
      <p:pic>
        <p:nvPicPr>
          <p:cNvPr id="8" name="Рисунок 7" descr="fakhrutdinova_ele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1772816"/>
            <a:ext cx="2952328" cy="44172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894142"/>
              </p:ext>
            </p:extLst>
          </p:nvPr>
        </p:nvGraphicFramePr>
        <p:xfrm>
          <a:off x="285721" y="214287"/>
          <a:ext cx="8318728" cy="6641989"/>
        </p:xfrm>
        <a:graphic>
          <a:graphicData uri="http://schemas.openxmlformats.org/drawingml/2006/table">
            <a:tbl>
              <a:tblPr/>
              <a:tblGrid>
                <a:gridCol w="366907"/>
                <a:gridCol w="2383397"/>
                <a:gridCol w="1811952"/>
                <a:gridCol w="2431227"/>
                <a:gridCol w="1325245"/>
              </a:tblGrid>
              <a:tr h="571241">
                <a:tc gridSpan="5">
                  <a:txBody>
                    <a:bodyPr/>
                    <a:lstStyle/>
                    <a:p>
                      <a:pPr algn="ctr" fontAlgn="b"/>
                      <a:r>
                        <a:rPr kumimoji="0" lang="ru-RU" sz="1800" b="1" kern="1200" dirty="0">
                          <a:solidFill>
                            <a:schemeClr val="tx2"/>
                          </a:solidFill>
                          <a:effectLst>
                            <a:outerShdw blurRad="31750" dist="25400" dir="5400000" algn="tl" rotWithShape="0">
                              <a:srgbClr val="000000">
                                <a:alpha val="25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Топ-10 самых востребованных направлений подготовки и </a:t>
                      </a:r>
                      <a:r>
                        <a:rPr kumimoji="0"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1750" dist="25400" dir="5400000" algn="tl" rotWithShape="0">
                              <a:srgbClr val="000000">
                                <a:alpha val="25000"/>
                              </a:srgbClr>
                            </a:outerShdw>
                          </a:effectLst>
                          <a:latin typeface="+mj-lt"/>
                          <a:ea typeface="+mj-ea"/>
                          <a:cs typeface="+mj-cs"/>
                        </a:rPr>
                        <a:t>специальностей*</a:t>
                      </a:r>
                      <a:endParaRPr kumimoji="0" lang="ru-RU" sz="1800" b="1" kern="1200" dirty="0">
                        <a:solidFill>
                          <a:schemeClr val="tx2"/>
                        </a:solidFill>
                        <a:effectLst>
                          <a:outerShdw blurRad="31750" dist="25400" dir="5400000" algn="tl" rotWithShape="0">
                            <a:srgbClr val="000000">
                              <a:alpha val="25000"/>
                            </a:srgbClr>
                          </a:outerShdw>
                        </a:effectLst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№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Направление подготовки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бюджетных мест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Конкурс (число заявлений на место)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Средний балл по ЕГЭ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Управление персоналом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Торговое дело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11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Государственное и муниципальное управление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Медицинская биохимия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Экономическая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безопасность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25,3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78,4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Менеджмент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Товароведение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Реклама и связи с общественностью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79,2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4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Международные отношения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Экономика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10311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5316496"/>
              </p:ext>
            </p:extLst>
          </p:nvPr>
        </p:nvGraphicFramePr>
        <p:xfrm>
          <a:off x="403260" y="2780928"/>
          <a:ext cx="8489220" cy="2736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4610"/>
                <a:gridCol w="4244610"/>
              </a:tblGrid>
              <a:tr h="114407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Дисциплина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Минимальная</a:t>
                      </a:r>
                      <a:r>
                        <a:rPr lang="ru-RU" sz="2400" baseline="0" dirty="0" smtClean="0"/>
                        <a:t> граница положительной оценки</a:t>
                      </a:r>
                      <a:endParaRPr lang="ru-RU" sz="2400" dirty="0"/>
                    </a:p>
                  </a:txBody>
                  <a:tcPr/>
                </a:tc>
              </a:tr>
              <a:tr h="533178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Математика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27</a:t>
                      </a:r>
                      <a:endParaRPr lang="ru-RU" sz="2400" b="1" dirty="0"/>
                    </a:p>
                  </a:txBody>
                  <a:tcPr/>
                </a:tc>
              </a:tr>
              <a:tr h="525874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Обществознание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</a:t>
                      </a:r>
                      <a:r>
                        <a:rPr lang="en-US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</a:tr>
              <a:tr h="533178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Русский язык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40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Минимальная граница положительной оценки на направление «Управление персоналом» за201</a:t>
            </a:r>
            <a:r>
              <a:rPr lang="en-US" dirty="0" smtClean="0"/>
              <a:t>5</a:t>
            </a:r>
            <a:r>
              <a:rPr lang="ru-RU" dirty="0" smtClean="0"/>
              <a:t>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6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2399" y="858253"/>
            <a:ext cx="8229600" cy="10081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/>
              <a:t>Выпускники направления «Управление персоналом» могут занимать должности: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88840"/>
            <a:ext cx="7715200" cy="446449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/>
              <a:t>директор по </a:t>
            </a:r>
            <a:r>
              <a:rPr lang="ru-RU" sz="2800" dirty="0" smtClean="0"/>
              <a:t>персоналу,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HR</a:t>
            </a:r>
            <a:r>
              <a:rPr lang="ru-RU" sz="2800" dirty="0" smtClean="0"/>
              <a:t>-специалист,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работник отдела кадров,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/>
              <a:t>рекрутер,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работник отдела зарплат и мотивации,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специалист по управлению персоналом,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менеджер по развитию персонала,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бизнес-тренер,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err="1" smtClean="0"/>
              <a:t>коучер</a:t>
            </a:r>
            <a:r>
              <a:rPr lang="ru-RU" sz="28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руководитель отдела </a:t>
            </a:r>
            <a:r>
              <a:rPr lang="ru-RU" sz="2800" dirty="0" err="1" smtClean="0"/>
              <a:t>рекрутмента</a:t>
            </a:r>
            <a:r>
              <a:rPr lang="ru-RU" sz="2800" dirty="0"/>
              <a:t>.</a:t>
            </a: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endParaRPr lang="ru-RU" dirty="0"/>
          </a:p>
        </p:txBody>
      </p:sp>
      <p:pic>
        <p:nvPicPr>
          <p:cNvPr id="6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0794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Система образования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56847817"/>
              </p:ext>
            </p:extLst>
          </p:nvPr>
        </p:nvGraphicFramePr>
        <p:xfrm>
          <a:off x="611560" y="1397000"/>
          <a:ext cx="770485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556792"/>
            <a:ext cx="8496944" cy="518457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en-US" sz="2000" dirty="0" smtClean="0"/>
              <a:t>PricewaterhouseCoopers</a:t>
            </a:r>
            <a:r>
              <a:rPr lang="ru-RU" sz="2000" dirty="0" smtClean="0"/>
              <a:t>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/>
              <a:t>Kelly Services</a:t>
            </a:r>
            <a:r>
              <a:rPr lang="ru-RU" sz="2000" dirty="0" smtClean="0"/>
              <a:t>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000" dirty="0"/>
              <a:t>Robert Bosch </a:t>
            </a:r>
            <a:r>
              <a:rPr lang="en-US" sz="2000" dirty="0" smtClean="0"/>
              <a:t>GmbH</a:t>
            </a:r>
            <a:r>
              <a:rPr lang="ru-RU" sz="2000" dirty="0"/>
              <a:t>;</a:t>
            </a:r>
            <a:r>
              <a:rPr lang="en-US" sz="2000" dirty="0"/>
              <a:t> </a:t>
            </a:r>
            <a:endParaRPr lang="ru-RU" sz="2000" dirty="0"/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ОАО «</a:t>
            </a:r>
            <a:r>
              <a:rPr lang="ru-RU" sz="2000" dirty="0" err="1" smtClean="0"/>
              <a:t>Таиф</a:t>
            </a:r>
            <a:r>
              <a:rPr lang="ru-RU" sz="2000" dirty="0" smtClean="0"/>
              <a:t>»;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ОАО «Оргсинтез»;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АКБ «</a:t>
            </a:r>
            <a:r>
              <a:rPr lang="ru-RU" sz="2000" dirty="0" err="1" smtClean="0"/>
              <a:t>Татфондбанк</a:t>
            </a:r>
            <a:r>
              <a:rPr lang="ru-RU" sz="2000" dirty="0" smtClean="0"/>
              <a:t>»;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err="1" smtClean="0"/>
              <a:t>ГУП«Татинвсетгражданпроект</a:t>
            </a:r>
            <a:r>
              <a:rPr lang="ru-RU" sz="2000" dirty="0" smtClean="0"/>
              <a:t>»;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Газпромбанк (АО);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545454"/>
                </a:solidFill>
                <a:latin typeface="arial"/>
              </a:rPr>
              <a:t> </a:t>
            </a:r>
            <a:r>
              <a:rPr lang="ru-RU" sz="2000" dirty="0"/>
              <a:t>Сбербанк России </a:t>
            </a:r>
            <a:r>
              <a:rPr lang="ru-RU" sz="2000" dirty="0" smtClean="0"/>
              <a:t>ОАО;</a:t>
            </a:r>
          </a:p>
          <a:p>
            <a:r>
              <a:rPr lang="ru-RU" sz="2000" dirty="0"/>
              <a:t>ПАО «Татнефть»;</a:t>
            </a:r>
          </a:p>
          <a:p>
            <a:r>
              <a:rPr lang="ru-RU" sz="2000" dirty="0" smtClean="0"/>
              <a:t>Министерство здравоохранения РТ;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 Министерство труда, занятости и соцзащиты РТ;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/>
              <a:t>Министерство строительства, архитектуры и ЖКХ</a:t>
            </a:r>
            <a:r>
              <a:rPr lang="ru-RU" sz="2800" dirty="0"/>
              <a:t>.</a:t>
            </a:r>
            <a:r>
              <a:rPr lang="ru-RU" sz="2800" dirty="0" smtClean="0"/>
              <a:t> 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Трудоустройство выпускников:</a:t>
            </a:r>
            <a:endParaRPr lang="ru-RU" dirty="0"/>
          </a:p>
        </p:txBody>
      </p:sp>
      <p:pic>
        <p:nvPicPr>
          <p:cNvPr id="7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0794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0794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988840"/>
            <a:ext cx="7715200" cy="446449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/>
              <a:t>в промышленности,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 торговле,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 государственном и муниципальном управлении,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 банковской сфере,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страховой сфере,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туристическом бизнесе,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в службах занятости и социальной защиты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и др. </a:t>
            </a:r>
          </a:p>
          <a:p>
            <a:endParaRPr lang="ru-RU" dirty="0"/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/>
          </a:bodyPr>
          <a:lstStyle/>
          <a:p>
            <a:r>
              <a:rPr lang="ru-RU" dirty="0" smtClean="0"/>
              <a:t>Наши выпускники заняты: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althy-taxpayers-targeted-delinquent-income-tax-ques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0794" y="5434482"/>
            <a:ext cx="1723206" cy="142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39267" y="1196752"/>
            <a:ext cx="8229600" cy="1656184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2924944"/>
            <a:ext cx="7517110" cy="2066690"/>
          </a:xfrm>
          <a:prstGeom prst="rect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Кафедра управления человеческими ресурсами:</a:t>
            </a:r>
          </a:p>
          <a:p>
            <a:pPr algn="ctr"/>
            <a:r>
              <a:rPr lang="ru-RU" dirty="0" err="1" smtClean="0"/>
              <a:t>г.Казань</a:t>
            </a:r>
            <a:r>
              <a:rPr lang="ru-RU" dirty="0" smtClean="0"/>
              <a:t>, ул. Карла Маркса, 43, каб.301</a:t>
            </a:r>
          </a:p>
          <a:p>
            <a:pPr algn="ctr"/>
            <a:r>
              <a:rPr lang="ru-RU" dirty="0" smtClean="0"/>
              <a:t>Тел: (843)2361646; +79872255155</a:t>
            </a:r>
          </a:p>
          <a:p>
            <a:pPr algn="ctr"/>
            <a:r>
              <a:rPr lang="en-US" dirty="0" smtClean="0"/>
              <a:t>E-mail</a:t>
            </a:r>
            <a:r>
              <a:rPr lang="ru-RU" dirty="0" smtClean="0"/>
              <a:t>: </a:t>
            </a:r>
            <a:r>
              <a:rPr lang="ru-RU" dirty="0" smtClean="0">
                <a:hlinkClick r:id="rId4"/>
              </a:rPr>
              <a:t>2361646</a:t>
            </a:r>
            <a:r>
              <a:rPr lang="en-US" dirty="0" smtClean="0">
                <a:hlinkClick r:id="rId4"/>
              </a:rPr>
              <a:t>@mail.ru</a:t>
            </a:r>
            <a:endParaRPr lang="ru-RU" dirty="0" smtClean="0"/>
          </a:p>
          <a:p>
            <a:pPr algn="ctr"/>
            <a:r>
              <a:rPr lang="ru-RU" dirty="0" smtClean="0"/>
              <a:t>Сайт: </a:t>
            </a:r>
            <a:r>
              <a:rPr lang="en-US" dirty="0" smtClean="0"/>
              <a:t>www.kpfu.ru</a:t>
            </a:r>
            <a:endParaRPr lang="ru-RU" dirty="0" smtClean="0"/>
          </a:p>
          <a:p>
            <a:pPr algn="ctr"/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vk.com/club48113469</a:t>
            </a:r>
            <a:endParaRPr lang="en-US" dirty="0" smtClean="0"/>
          </a:p>
          <a:p>
            <a:pPr algn="ctr"/>
            <a:r>
              <a:rPr lang="en-US" dirty="0" smtClean="0"/>
              <a:t>#</a:t>
            </a:r>
            <a:r>
              <a:rPr lang="en-US" dirty="0" err="1" smtClean="0"/>
              <a:t>hr_kafedra_kpfu</a:t>
            </a:r>
            <a:r>
              <a:rPr lang="en-US" dirty="0"/>
              <a:t>#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Подача заявлений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 numCol="1">
            <a:normAutofit/>
          </a:bodyPr>
          <a:lstStyle/>
          <a:p>
            <a:pPr marL="624078" indent="-514350">
              <a:buFont typeface="+mj-lt"/>
              <a:buAutoNum type="arabicPeriod"/>
            </a:pPr>
            <a:endParaRPr lang="ru-RU" sz="2000" dirty="0" smtClean="0"/>
          </a:p>
          <a:p>
            <a:pPr marL="624078" indent="-514350">
              <a:buFont typeface="+mj-lt"/>
              <a:buAutoNum type="arabicPeriod"/>
            </a:pPr>
            <a:endParaRPr lang="ru-RU" sz="2000" dirty="0"/>
          </a:p>
          <a:p>
            <a:pPr marL="624078" indent="-514350">
              <a:buFont typeface="+mj-lt"/>
              <a:buAutoNum type="arabicPeriod"/>
            </a:pPr>
            <a:endParaRPr lang="ru-RU" sz="2000" dirty="0" smtClean="0"/>
          </a:p>
          <a:p>
            <a:pPr marL="624078" indent="-514350">
              <a:buFont typeface="+mj-lt"/>
              <a:buAutoNum type="arabicPeriod"/>
            </a:pPr>
            <a:endParaRPr lang="ru-RU" sz="2000" dirty="0"/>
          </a:p>
          <a:p>
            <a:pPr marL="624078" indent="-514350">
              <a:buFont typeface="+mj-lt"/>
              <a:buAutoNum type="arabicPeriod"/>
            </a:pPr>
            <a:endParaRPr lang="ru-RU" sz="2000" dirty="0" smtClean="0"/>
          </a:p>
          <a:p>
            <a:pPr marL="624078" indent="-514350">
              <a:buFont typeface="+mj-lt"/>
              <a:buAutoNum type="arabicPeriod"/>
            </a:pPr>
            <a:endParaRPr lang="ru-RU" sz="2000" dirty="0"/>
          </a:p>
          <a:p>
            <a:pPr marL="624078" indent="-514350">
              <a:buFont typeface="+mj-lt"/>
              <a:buAutoNum type="arabicPeriod"/>
            </a:pPr>
            <a:endParaRPr lang="ru-RU" sz="2000" dirty="0" smtClean="0"/>
          </a:p>
          <a:p>
            <a:pPr marL="109728" indent="0">
              <a:buNone/>
            </a:pPr>
            <a:r>
              <a:rPr lang="ru-RU" sz="2000" dirty="0" smtClean="0"/>
              <a:t>В течение  трех дней в Вашем личном интернет - кабинете появится расписка о подаче заявлений на выбранные направления подготовки. Кроме того, в личном интернет - кабинете  Вы сможете отслеживать свою позицию в рейтингах.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/>
              <a:t>Электронная</a:t>
            </a:r>
            <a:r>
              <a:rPr lang="ru-RU" dirty="0" smtClean="0"/>
              <a:t> подача документов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67577038"/>
              </p:ext>
            </p:extLst>
          </p:nvPr>
        </p:nvGraphicFramePr>
        <p:xfrm>
          <a:off x="179512" y="548681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 numCol="1">
            <a:normAutofit fontScale="92500" lnSpcReduction="10000"/>
          </a:bodyPr>
          <a:lstStyle/>
          <a:p>
            <a:pPr marL="255588" indent="11113">
              <a:buNone/>
            </a:pPr>
            <a:r>
              <a:rPr lang="ru-RU" sz="2000" b="1" dirty="0" smtClean="0"/>
              <a:t>Пакет документов, необходимый только при подаче абитуриентом оригинала документа о полном среднем образовании:</a:t>
            </a:r>
            <a:endParaRPr lang="ru-RU" sz="2000" dirty="0" smtClean="0"/>
          </a:p>
          <a:p>
            <a:r>
              <a:rPr lang="ru-RU" sz="2400" dirty="0" smtClean="0"/>
              <a:t>оригинал аттестата;</a:t>
            </a:r>
          </a:p>
          <a:p>
            <a:r>
              <a:rPr lang="ru-RU" sz="2400" dirty="0" smtClean="0"/>
              <a:t>копия паспорта (главная страница, прописка);</a:t>
            </a:r>
          </a:p>
          <a:p>
            <a:r>
              <a:rPr lang="ru-RU" sz="2400" dirty="0" smtClean="0"/>
              <a:t>копия ИНН;</a:t>
            </a:r>
          </a:p>
          <a:p>
            <a:r>
              <a:rPr lang="ru-RU" sz="2400" dirty="0" smtClean="0"/>
              <a:t>копия страхового свидетельства;</a:t>
            </a:r>
          </a:p>
          <a:p>
            <a:r>
              <a:rPr lang="ru-RU" sz="2400" dirty="0" smtClean="0"/>
              <a:t>копия медицинского полиса;</a:t>
            </a:r>
          </a:p>
          <a:p>
            <a:r>
              <a:rPr lang="ru-RU" sz="2400" dirty="0" smtClean="0"/>
              <a:t>Копия приписного свидетельства (для мальчиков); </a:t>
            </a:r>
          </a:p>
          <a:p>
            <a:r>
              <a:rPr lang="ru-RU" sz="2400" dirty="0" smtClean="0"/>
              <a:t>4 фото 3х4 (матовая бумага, не имеет значения цветные или черно-белые).</a:t>
            </a:r>
          </a:p>
          <a:p>
            <a:pPr marL="6350" indent="-6350">
              <a:buNone/>
            </a:pPr>
            <a:r>
              <a:rPr lang="ru-RU" sz="2400" dirty="0" smtClean="0"/>
              <a:t>Внимание: свидетельство ЕГЭ не требуется (информация о ЕГЭ проверяется через федеральную базу данных)</a:t>
            </a:r>
          </a:p>
          <a:p>
            <a:pPr marL="6350" indent="-6350">
              <a:buNone/>
            </a:pPr>
            <a:endParaRPr lang="ru-RU" sz="20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Подача оригиналов документов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554564"/>
              </p:ext>
            </p:extLst>
          </p:nvPr>
        </p:nvGraphicFramePr>
        <p:xfrm>
          <a:off x="457200" y="1481138"/>
          <a:ext cx="82296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Начало приема документов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19 июня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Завершение приема документов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24 июля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Завершение приема оригинала документов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 августа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подачи документов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52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122516"/>
              </p:ext>
            </p:extLst>
          </p:nvPr>
        </p:nvGraphicFramePr>
        <p:xfrm>
          <a:off x="457200" y="1481138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Статус чемпиона и призера крупных спортивных мероприятий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+2 балла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Аттестат с отличием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+3 балла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Победитель</a:t>
                      </a:r>
                      <a:r>
                        <a:rPr lang="ru-RU" sz="2000" baseline="0" dirty="0" smtClean="0"/>
                        <a:t> Межрегиональных олимпиад КФУ (10-11 класс)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1-2 балла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Дипломантам Поволжской научной конференции учащихся им. Н.И. Лобачевского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1-2 балла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Итоговое сочинение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До</a:t>
                      </a:r>
                      <a:r>
                        <a:rPr lang="ru-RU" sz="2000" baseline="0" dirty="0" smtClean="0"/>
                        <a:t> 4 баллов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Учет индивидуальных достижений поступающих</a:t>
            </a:r>
          </a:p>
        </p:txBody>
      </p:sp>
    </p:spTree>
    <p:extLst>
      <p:ext uri="{BB962C8B-B14F-4D97-AF65-F5344CB8AC3E}">
        <p14:creationId xmlns:p14="http://schemas.microsoft.com/office/powerpoint/2010/main" val="160851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деревня универсиад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132856"/>
            <a:ext cx="5991225" cy="399097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Обеспечение общежитием</a:t>
            </a:r>
            <a:br>
              <a:rPr lang="ru-RU" dirty="0" smtClean="0"/>
            </a:br>
            <a:r>
              <a:rPr lang="ru-RU" dirty="0" smtClean="0"/>
              <a:t>«Деревня Универсиады»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427168" cy="158417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Деревня Универсиады</a:t>
            </a:r>
            <a:br>
              <a:rPr lang="ru-RU" dirty="0" smtClean="0"/>
            </a:br>
            <a:r>
              <a:rPr lang="ru-RU" sz="2400" dirty="0"/>
              <a:t>100% </a:t>
            </a:r>
            <a:r>
              <a:rPr lang="ru-RU" sz="2400" dirty="0" smtClean="0"/>
              <a:t>обеспечение жильем студентов</a:t>
            </a:r>
            <a:endParaRPr lang="ru-RU" sz="2400" dirty="0"/>
          </a:p>
        </p:txBody>
      </p:sp>
      <p:pic>
        <p:nvPicPr>
          <p:cNvPr id="5" name="Содержимое 4" descr="деревня универсиады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73823" y="1809855"/>
            <a:ext cx="2918643" cy="1944216"/>
          </a:xfrm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822282" y="1916832"/>
            <a:ext cx="4906888" cy="3941763"/>
          </a:xfrm>
        </p:spPr>
        <p:txBody>
          <a:bodyPr>
            <a:normAutofit fontScale="92500" lnSpcReduction="20000"/>
          </a:bodyPr>
          <a:lstStyle/>
          <a:p>
            <a:pPr marL="6350" indent="-6350">
              <a:buNone/>
            </a:pPr>
            <a:r>
              <a:rPr lang="ru-RU" dirty="0" smtClean="0"/>
              <a:t>В кампусе созданы все условия для комфортного проживания. </a:t>
            </a:r>
          </a:p>
          <a:p>
            <a:pPr marL="6350" indent="-6350">
              <a:buNone/>
            </a:pPr>
            <a:r>
              <a:rPr lang="ru-RU" dirty="0" smtClean="0"/>
              <a:t>Работают:</a:t>
            </a:r>
          </a:p>
          <a:p>
            <a:r>
              <a:rPr lang="ru-RU" dirty="0" smtClean="0"/>
              <a:t>супермаркет,</a:t>
            </a:r>
          </a:p>
          <a:p>
            <a:r>
              <a:rPr lang="ru-RU" dirty="0" smtClean="0"/>
              <a:t>прокат спортивного инвентаря,</a:t>
            </a:r>
          </a:p>
          <a:p>
            <a:r>
              <a:rPr lang="ru-RU" dirty="0" smtClean="0"/>
              <a:t>копи-центр, </a:t>
            </a:r>
          </a:p>
          <a:p>
            <a:r>
              <a:rPr lang="ru-RU" dirty="0" smtClean="0"/>
              <a:t>здравпункт, </a:t>
            </a:r>
          </a:p>
          <a:p>
            <a:r>
              <a:rPr lang="ru-RU" dirty="0" smtClean="0"/>
              <a:t>аптека, </a:t>
            </a:r>
          </a:p>
          <a:p>
            <a:r>
              <a:rPr lang="ru-RU" dirty="0" smtClean="0"/>
              <a:t>салон красоты,</a:t>
            </a:r>
          </a:p>
          <a:p>
            <a:r>
              <a:rPr lang="ru-RU" dirty="0" smtClean="0"/>
              <a:t>прачечная,</a:t>
            </a:r>
          </a:p>
          <a:p>
            <a:r>
              <a:rPr lang="ru-RU" dirty="0" smtClean="0"/>
              <a:t>аварийно-диспетчерская служба.</a:t>
            </a:r>
            <a:endParaRPr lang="ru-RU" dirty="0"/>
          </a:p>
        </p:txBody>
      </p:sp>
      <p:pic>
        <p:nvPicPr>
          <p:cNvPr id="4" name="Содержимое 3" descr="РАМК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858253"/>
          </a:xfrm>
          <a:prstGeom prst="rect">
            <a:avLst/>
          </a:prstGeom>
        </p:spPr>
      </p:pic>
      <p:pic>
        <p:nvPicPr>
          <p:cNvPr id="10" name="Рисунок 9" descr="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724114"/>
            <a:ext cx="2922690" cy="1739696"/>
          </a:xfrm>
          <a:prstGeom prst="rect">
            <a:avLst/>
          </a:prstGeom>
        </p:spPr>
      </p:pic>
      <p:pic>
        <p:nvPicPr>
          <p:cNvPr id="2052" name="Picture 4" descr="Картинки по запросу деревня универсиады фот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" y="5229224"/>
            <a:ext cx="2800350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3">
      <a:dk1>
        <a:sysClr val="windowText" lastClr="000000"/>
      </a:dk1>
      <a:lt1>
        <a:sysClr val="window" lastClr="FFFFFF"/>
      </a:lt1>
      <a:dk2>
        <a:srgbClr val="005390"/>
      </a:dk2>
      <a:lt2>
        <a:srgbClr val="DEF5FA"/>
      </a:lt2>
      <a:accent1>
        <a:srgbClr val="0070C0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005390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1091</TotalTime>
  <Words>736</Words>
  <Application>Microsoft Office PowerPoint</Application>
  <PresentationFormat>Экран (4:3)</PresentationFormat>
  <Paragraphs>222</Paragraphs>
  <Slides>22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ПРИЕМНАЯ КОМИССИЯ </vt:lpstr>
      <vt:lpstr>Система образования</vt:lpstr>
      <vt:lpstr>Подача заявлений</vt:lpstr>
      <vt:lpstr>Электронная подача документов</vt:lpstr>
      <vt:lpstr>Подача оригиналов документов</vt:lpstr>
      <vt:lpstr>Сроки подачи документов</vt:lpstr>
      <vt:lpstr>Учет индивидуальных достижений поступающих</vt:lpstr>
      <vt:lpstr>Обеспечение общежитием «Деревня Универсиады»</vt:lpstr>
      <vt:lpstr>Деревня Универсиады 100% обеспечение жильем студентов</vt:lpstr>
      <vt:lpstr>Деревня Универсиады</vt:lpstr>
      <vt:lpstr>Студенческая жизнь</vt:lpstr>
      <vt:lpstr>Студенческая жизнь</vt:lpstr>
      <vt:lpstr>Институт Управления, экономики и Финансов</vt:lpstr>
      <vt:lpstr>Структура ИУЭиФ:</vt:lpstr>
      <vt:lpstr>Институт управления, экономики и финансов:</vt:lpstr>
      <vt:lpstr>Заведующая кафедрой:</vt:lpstr>
      <vt:lpstr>Презентация PowerPoint</vt:lpstr>
      <vt:lpstr>Минимальная граница положительной оценки на направление «Управление персоналом» за2015 год</vt:lpstr>
      <vt:lpstr>Выпускники направления «Управление персоналом» могут занимать должности:</vt:lpstr>
      <vt:lpstr>Трудоустройство выпускников:</vt:lpstr>
      <vt:lpstr>Наши выпускники заняты:</vt:lpstr>
      <vt:lpstr>Спасибо за внимание!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ПРИЕМНАЯ КОММИСИЯ</dc:title>
  <dc:creator>Мсти</dc:creator>
  <cp:lastModifiedBy>Камашева Анастасия Васильевна</cp:lastModifiedBy>
  <cp:revision>118</cp:revision>
  <dcterms:created xsi:type="dcterms:W3CDTF">2013-02-02T16:42:37Z</dcterms:created>
  <dcterms:modified xsi:type="dcterms:W3CDTF">2015-10-15T15:48:27Z</dcterms:modified>
</cp:coreProperties>
</file>